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0" r:id="rId41"/>
    <p:sldId id="301"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7" r:id="rId81"/>
    <p:sldId id="348" r:id="rId82"/>
    <p:sldId id="349" r:id="rId83"/>
    <p:sldId id="350" r:id="rId84"/>
    <p:sldId id="351" r:id="rId85"/>
    <p:sldId id="35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0" d="100"/>
          <a:sy n="40" d="100"/>
        </p:scale>
        <p:origin x="-1555"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A0FF7-F042-48BE-A679-A5820860972E}" type="datetimeFigureOut">
              <a:rPr lang="en-US" smtClean="0"/>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3FFBD-5646-4164-B9C4-B315BC6F396B}" type="slidenum">
              <a:rPr lang="en-US" smtClean="0"/>
              <a:t>‹#›</a:t>
            </a:fld>
            <a:endParaRPr lang="en-US"/>
          </a:p>
        </p:txBody>
      </p:sp>
    </p:spTree>
    <p:extLst>
      <p:ext uri="{BB962C8B-B14F-4D97-AF65-F5344CB8AC3E}">
        <p14:creationId xmlns:p14="http://schemas.microsoft.com/office/powerpoint/2010/main" val="28341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7763" y="685800"/>
            <a:ext cx="4567237" cy="3427413"/>
          </a:xfrm>
          <a:ln/>
        </p:spPr>
      </p:sp>
      <p:sp>
        <p:nvSpPr>
          <p:cNvPr id="78851" name="Rectangle 3"/>
          <p:cNvSpPr>
            <a:spLocks noGrp="1" noChangeArrowheads="1"/>
          </p:cNvSpPr>
          <p:nvPr>
            <p:ph type="body" idx="1"/>
          </p:nvPr>
        </p:nvSpPr>
        <p:spPr>
          <a:xfrm>
            <a:off x="684610" y="4342191"/>
            <a:ext cx="5488781" cy="41169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It has become well accepted that moderate weight loss improves cardiovascular and metabolic risk factors. In a study by Case and colleagues of obese individuals enrolled in a medically supervised rapid weight loss program study, 1 year of consecutive patients’ charts was reviewed to determine the response to diet-induced weight loss. Out of 185 individuals, 125 (68%) met the NCEP definition of the metabolic syndrome. </a:t>
            </a:r>
          </a:p>
          <a:p>
            <a:r>
              <a:rPr lang="en-US" altLang="en-US" smtClean="0">
                <a:latin typeface="Arial" pitchFamily="34" charset="0"/>
              </a:rPr>
              <a:t>At 4 weeks, a moderate decrease in weight (6.5%) induced by a very low calorie diet resulted in substantial reductions of systolic (11.1 mm Hg) and diastolic (5.8 mm Hg) blood pressure, glucose (17 mg/dL), triglycerides (94 mg/dL) and total cholesterol (37 mg/dL) (all </a:t>
            </a:r>
            <a:r>
              <a:rPr lang="en-US" altLang="en-US" i="1" smtClean="0">
                <a:latin typeface="Arial" pitchFamily="34" charset="0"/>
              </a:rPr>
              <a:t>P</a:t>
            </a:r>
            <a:r>
              <a:rPr lang="en-US" altLang="en-US" smtClean="0">
                <a:latin typeface="Arial" pitchFamily="34" charset="0"/>
              </a:rPr>
              <a:t>&lt;0.001). These improvements were sustained at the end of active weight loss (average 16.7 weeks; total weight loss 15.1%), with further significant reductions in blood pressure and triglycerides. Weight loss was related to the changes in each criterion of the metabolic syndrome. </a:t>
            </a:r>
          </a:p>
          <a:p>
            <a:r>
              <a:rPr lang="en-US" altLang="en-US" smtClean="0">
                <a:latin typeface="Arial" pitchFamily="34" charset="0"/>
              </a:rPr>
              <a:t>The authors concluded that moderate weight loss markedly improved all aspects of the metabolic syndrome.</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r>
              <a:rPr lang="en-US" altLang="en-US" sz="900">
                <a:latin typeface="Arial" pitchFamily="34" charset="0"/>
              </a:rPr>
              <a:t>Case CC, Jones PH, Nelson K, O’Brian Smith E, Ballantyne CM. Impact of weight loss on the metabolic syndrome. </a:t>
            </a:r>
            <a:r>
              <a:rPr lang="en-US" altLang="en-US" sz="900" i="1">
                <a:latin typeface="Arial" pitchFamily="34" charset="0"/>
              </a:rPr>
              <a:t>Diabetes Obes Metab</a:t>
            </a:r>
            <a:r>
              <a:rPr lang="en-US" altLang="en-US" sz="900">
                <a:latin typeface="Arial" pitchFamily="34" charset="0"/>
              </a:rPr>
              <a:t>. 2002;4:407-414.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B5BBB590-6326-4269-97E9-A3604E6A55DF}" type="slidenum">
              <a:rPr lang="en-US" altLang="en-US" sz="1200"/>
              <a:pPr eaLnBrk="1" hangingPunct="1">
                <a:spcBef>
                  <a:spcPct val="0"/>
                </a:spcBef>
              </a:pPr>
              <a:t>31</a:t>
            </a:fld>
            <a:endParaRPr lang="en-US" altLang="en-US" sz="1200"/>
          </a:p>
        </p:txBody>
      </p:sp>
      <p:sp>
        <p:nvSpPr>
          <p:cNvPr id="88067"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5237ECBE-7B3F-4EC9-A152-151964ABE17F}" type="slidenum">
              <a:rPr lang="en-US" altLang="en-US"/>
              <a:pPr algn="r">
                <a:spcBef>
                  <a:spcPct val="0"/>
                </a:spcBef>
              </a:pPr>
              <a:t>31</a:t>
            </a:fld>
            <a:endParaRPr lang="en-US" altLang="en-US"/>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A meta-analysis of 336,244 persons in 10 prospective cohort studies with 6-10 years of follow-up evaluated the association between dietary fiber intake and risk of coronary heart disease.  Each additional 10 grams of daily fiber intake was associated with a 14% relative reduction in risk of coronary events (relative risk [RR], 0.86; 95% confidence interval [CI], 0.78-0.96) and a 27% relative reduction in risk of coronary death (RR, 0.73; 95% CI, 0.61-0.87).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16D58888-DB1E-42A8-B3B8-814E1B9D9A55}" type="slidenum">
              <a:rPr lang="en-US" altLang="en-US" sz="1200"/>
              <a:pPr eaLnBrk="1" hangingPunct="1">
                <a:spcBef>
                  <a:spcPct val="0"/>
                </a:spcBef>
              </a:pPr>
              <a:t>32</a:t>
            </a:fld>
            <a:endParaRPr lang="en-US" altLang="en-US" sz="1200"/>
          </a:p>
        </p:txBody>
      </p:sp>
      <p:sp>
        <p:nvSpPr>
          <p:cNvPr id="89091"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9637593B-1A41-49D1-8FFA-307E519A63B0}" type="slidenum">
              <a:rPr lang="en-US" altLang="en-US"/>
              <a:pPr algn="r">
                <a:spcBef>
                  <a:spcPct val="0"/>
                </a:spcBef>
              </a:pPr>
              <a:t>32</a:t>
            </a:fld>
            <a:endParaRPr lang="en-US" alt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In this study, 22,043 Greek adults were evaluated for adherence to a Mediterranean diet.  Points were given for high vegetables, legumes, fruits &amp; nuts, cereal, fish and subtracted for high intakes of meat, poultry, and dairy to comprise a 10 point Mediterranean diet adherence score.  During a median follow up of 44 months, a 2 point increment on the Mediterranean adherence score was associated with a significant survival benefit after adjustment for 10 other traditional cardiovascular risk factors (HR 0.75, CI 0.64-0.87).  This association was even larger for coronary heart disease mortality (HR 0.67, CI 0.47-0.94).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83D5C628-DF6A-4788-AB7D-A89560EE5FA0}" type="slidenum">
              <a:rPr lang="en-US" altLang="en-US" sz="1200"/>
              <a:pPr eaLnBrk="1" hangingPunct="1">
                <a:spcBef>
                  <a:spcPct val="0"/>
                </a:spcBef>
              </a:pPr>
              <a:t>33</a:t>
            </a:fld>
            <a:endParaRPr lang="en-US" altLang="en-US" sz="1200"/>
          </a:p>
        </p:txBody>
      </p:sp>
      <p:sp>
        <p:nvSpPr>
          <p:cNvPr id="9011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4DD4E97D-16B1-45B4-B97D-E22634A58DD8}" type="slidenum">
              <a:rPr lang="en-US" altLang="en-US"/>
              <a:pPr algn="r">
                <a:spcBef>
                  <a:spcPct val="0"/>
                </a:spcBef>
              </a:pPr>
              <a:t>33</a:t>
            </a:fld>
            <a:endParaRPr lang="en-US" alt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The Lyon Diet Heart Study sought to determine whether a Mediterranean diet could reduce the risk of cardiovascular events following a myocardial infarction.  The study randomized 605 patients to a Mediterranean diet high in polyunsaturated fat and fiber or a Western diet high in saturated fat and low in fiber.  Three composite outcomes were studied: (a) cardiac death and nonfatal myocardial infarction, (b) cardiac death, nonfatal MI, and major secondary end points (unstable angina, stroke, heart failure, pulmonary or peripheral embolism, and (c) cardiac death, nonfatal MI, major secondary end points, and minor events requiring hospital admission.</a:t>
            </a:r>
          </a:p>
          <a:p>
            <a:pPr eaLnBrk="1" hangingPunct="1"/>
            <a:endParaRPr lang="en-US" altLang="en-US" smtClean="0">
              <a:latin typeface="Arial" pitchFamily="34" charset="0"/>
            </a:endParaRPr>
          </a:p>
          <a:p>
            <a:pPr eaLnBrk="1" hangingPunct="1"/>
            <a:r>
              <a:rPr lang="en-US" altLang="en-US" smtClean="0">
                <a:latin typeface="Arial" pitchFamily="34" charset="0"/>
              </a:rPr>
              <a:t>All three composite outcomes were significantly reduced in the Mediterranean diet group.  This slide shows cumulative survival without MI among control and experimental (Mediterranean group) subjects.</a:t>
            </a:r>
            <a:endParaRPr lang="en-US" altLang="en-US" sz="8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3C4973C5-EC3B-40BE-A8AB-E0AAF25CE83A}" type="slidenum">
              <a:rPr lang="en-US" altLang="en-US" sz="1200"/>
              <a:pPr eaLnBrk="1" hangingPunct="1">
                <a:spcBef>
                  <a:spcPct val="0"/>
                </a:spcBef>
              </a:pPr>
              <a:t>34</a:t>
            </a:fld>
            <a:endParaRPr lang="en-US" altLang="en-US" sz="1200"/>
          </a:p>
        </p:txBody>
      </p:sp>
      <p:sp>
        <p:nvSpPr>
          <p:cNvPr id="91139" name="Rectangle 7"/>
          <p:cNvSpPr txBox="1">
            <a:spLocks noGrp="1" noChangeArrowheads="1"/>
          </p:cNvSpPr>
          <p:nvPr/>
        </p:nvSpPr>
        <p:spPr bwMode="auto">
          <a:xfrm>
            <a:off x="3882927" y="8682870"/>
            <a:ext cx="2973586" cy="4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8EC3767D-69B5-4554-91C4-09D86AA62538}" type="slidenum">
              <a:rPr lang="en-US" altLang="en-US"/>
              <a:pPr algn="r">
                <a:spcBef>
                  <a:spcPct val="0"/>
                </a:spcBef>
              </a:pPr>
              <a:t>34</a:t>
            </a:fld>
            <a:endParaRPr lang="en-US" altLang="en-US"/>
          </a:p>
        </p:txBody>
      </p:sp>
      <p:sp>
        <p:nvSpPr>
          <p:cNvPr id="91140" name="Rectangle 2"/>
          <p:cNvSpPr>
            <a:spLocks noGrp="1" noRot="1" noChangeAspect="1" noChangeArrowheads="1" noTextEdit="1"/>
          </p:cNvSpPr>
          <p:nvPr>
            <p:ph type="sldImg"/>
          </p:nvPr>
        </p:nvSpPr>
        <p:spPr>
          <a:xfrm>
            <a:off x="1144588" y="684213"/>
            <a:ext cx="4570412" cy="3429000"/>
          </a:xfrm>
          <a:ln/>
        </p:spPr>
      </p:sp>
      <p:sp>
        <p:nvSpPr>
          <p:cNvPr id="91141" name="Rectangle 3"/>
          <p:cNvSpPr>
            <a:spLocks noGrp="1" noChangeArrowheads="1"/>
          </p:cNvSpPr>
          <p:nvPr>
            <p:ph type="body" idx="1"/>
          </p:nvPr>
        </p:nvSpPr>
        <p:spPr>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eaLnBrk="1" hangingPunct="1"/>
            <a:r>
              <a:rPr lang="en-US" altLang="en-US" smtClean="0">
                <a:latin typeface="Arial" pitchFamily="34" charset="0"/>
              </a:rPr>
              <a:t>The JELIS trial randomized 18,645 hypercholesterolemic patients in Japan to receive either 1800 mg of EPA daily with a statin (EPA group; n=9326) vs. a statin alone (controls; n=9319).  After a 5-year follow-up, the primary endpoint of any major coronary event was reduced from 3.5% in the statin alone group to 2.8% in the EPA + statin group (RRR 19% p=0.011).  In patients with no history of coronary artery disease, EPA treatment reduced major coronary events by 18%, but this finding was not significant (1.4% in the EPA group vs 1.7% in the control group; p=0.132).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F64DCB58-A65E-4155-BFC3-63144692CDCE}" type="slidenum">
              <a:rPr lang="en-US" altLang="en-US" sz="1200"/>
              <a:pPr eaLnBrk="1" hangingPunct="1">
                <a:spcBef>
                  <a:spcPct val="0"/>
                </a:spcBef>
              </a:pPr>
              <a:t>35</a:t>
            </a:fld>
            <a:endParaRPr lang="en-US" altLang="en-US" sz="1200"/>
          </a:p>
        </p:txBody>
      </p:sp>
      <p:sp>
        <p:nvSpPr>
          <p:cNvPr id="92163" name="Slide Image Placeholder 1"/>
          <p:cNvSpPr>
            <a:spLocks noGrp="1" noRot="1" noChangeAspect="1" noTextEdit="1"/>
          </p:cNvSpPr>
          <p:nvPr>
            <p:ph type="sldImg"/>
          </p:nvPr>
        </p:nvSpPr>
        <p:spPr>
          <a:xfrm>
            <a:off x="1144588" y="684213"/>
            <a:ext cx="4570412" cy="3429000"/>
          </a:xfrm>
          <a:ln/>
        </p:spPr>
      </p:sp>
      <p:sp>
        <p:nvSpPr>
          <p:cNvPr id="92164" name="Notes Placeholder 2"/>
          <p:cNvSpPr>
            <a:spLocks noGrp="1"/>
          </p:cNvSpPr>
          <p:nvPr>
            <p:ph type="body" idx="1"/>
          </p:nvPr>
        </p:nvSpPr>
        <p:spPr>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eaLnBrk="1" hangingPunct="1"/>
            <a:r>
              <a:rPr lang="en-US" altLang="en-US" smtClean="0">
                <a:latin typeface="Arial" pitchFamily="34" charset="0"/>
              </a:rPr>
              <a:t>The GISSI trial randomized 11,324 patients with a history of MI to n-3 polyunsaturated fatty acids (PUFA) (1 gram daily), vitamin E (300 mg daily), both, or none for 3.5 years.  Patients treated with n-3 PUFA, but not vitamin E, had a significantly lowered risk of the primary end point (a composite of death, nonfatal MI, and stroke).  Treatment with n-3 PUFA decreased the relative risk of one primary end point by 10% in a two-way analysis (p=0.048) and 15% in a four-way analysis (p=0.023).  Of note, the dose of n-3 PUFA used in this study (1 gram daily) is the dose recommended for patients with coronary heart disease, but is lower than the dose approved for triglyceride lowering (2-4 gram daily).</a:t>
            </a:r>
          </a:p>
          <a:p>
            <a:pPr eaLnBrk="1" hangingPunct="1"/>
            <a:endParaRPr lang="en-US" altLang="en-US" smtClean="0">
              <a:latin typeface="Arial" pitchFamily="34" charset="0"/>
            </a:endParaRPr>
          </a:p>
        </p:txBody>
      </p:sp>
      <p:sp>
        <p:nvSpPr>
          <p:cNvPr id="92165" name="Slide Number Placeholder 3"/>
          <p:cNvSpPr txBox="1">
            <a:spLocks noGrp="1"/>
          </p:cNvSpPr>
          <p:nvPr/>
        </p:nvSpPr>
        <p:spPr bwMode="auto">
          <a:xfrm>
            <a:off x="3882927" y="8682870"/>
            <a:ext cx="2973586" cy="4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46F43562-DC56-4215-ACD4-16184F56C333}" type="slidenum">
              <a:rPr lang="en-US" altLang="en-US"/>
              <a:pPr algn="r">
                <a:spcBef>
                  <a:spcPct val="0"/>
                </a:spcBef>
              </a:pPr>
              <a:t>35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E0A6C83A-537C-4B14-AA69-DCAB0E6E511D}" type="slidenum">
              <a:rPr lang="en-US" altLang="en-US" sz="1200"/>
              <a:pPr eaLnBrk="1" hangingPunct="1">
                <a:spcBef>
                  <a:spcPct val="0"/>
                </a:spcBef>
              </a:pPr>
              <a:t>36</a:t>
            </a:fld>
            <a:endParaRPr lang="en-US" altLang="en-US" sz="1200"/>
          </a:p>
        </p:txBody>
      </p:sp>
      <p:sp>
        <p:nvSpPr>
          <p:cNvPr id="95235"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4" tIns="45712" rIns="91424" bIns="45712"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FB712E71-3E2D-4466-9A7A-67B290454D29}" type="slidenum">
              <a:rPr lang="en-US" altLang="en-US"/>
              <a:pPr algn="r" eaLnBrk="1" hangingPunct="1">
                <a:spcBef>
                  <a:spcPct val="0"/>
                </a:spcBef>
              </a:pPr>
              <a:t>36</a:t>
            </a:fld>
            <a:endParaRPr lang="en-US" altLang="en-US"/>
          </a:p>
        </p:txBody>
      </p:sp>
      <p:sp>
        <p:nvSpPr>
          <p:cNvPr id="95236" name="Rectangle 2"/>
          <p:cNvSpPr>
            <a:spLocks noGrp="1" noRot="1" noChangeAspect="1" noChangeArrowheads="1" noTextEdit="1"/>
          </p:cNvSpPr>
          <p:nvPr>
            <p:ph type="sldImg"/>
          </p:nvPr>
        </p:nvSpPr>
        <p:spPr>
          <a:xfrm>
            <a:off x="1144588" y="685800"/>
            <a:ext cx="4570412" cy="3429000"/>
          </a:xfrm>
          <a:ln/>
        </p:spPr>
      </p:sp>
      <p:sp>
        <p:nvSpPr>
          <p:cNvPr id="95237" name="Rectangle 3"/>
          <p:cNvSpPr>
            <a:spLocks noGrp="1" noChangeArrowheads="1"/>
          </p:cNvSpPr>
          <p:nvPr>
            <p:ph type="body" idx="1"/>
          </p:nvPr>
        </p:nvSpPr>
        <p:spPr>
          <a:xfrm>
            <a:off x="913805" y="4343704"/>
            <a:ext cx="5030391" cy="4113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r>
              <a:rPr lang="en-US" altLang="en-US" smtClean="0">
                <a:latin typeface="Arial" pitchFamily="34" charset="0"/>
              </a:rPr>
              <a:t>Fair equals not strong randomized controlled clinical trials.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Geneva" charset="0"/>
              </a:defRPr>
            </a:lvl1pPr>
            <a:lvl2pPr marL="741519" indent="-285080" eaLnBrk="0" hangingPunct="0">
              <a:spcBef>
                <a:spcPct val="30000"/>
              </a:spcBef>
              <a:defRPr sz="1200">
                <a:solidFill>
                  <a:schemeClr val="tx1"/>
                </a:solidFill>
                <a:latin typeface="Arial" pitchFamily="34" charset="0"/>
                <a:ea typeface="Geneva" charset="0"/>
                <a:cs typeface="Geneva" charset="0"/>
              </a:defRPr>
            </a:lvl2pPr>
            <a:lvl3pPr marL="1141878" indent="-227441" eaLnBrk="0" hangingPunct="0">
              <a:spcBef>
                <a:spcPct val="30000"/>
              </a:spcBef>
              <a:defRPr sz="1200">
                <a:solidFill>
                  <a:schemeClr val="tx1"/>
                </a:solidFill>
                <a:latin typeface="Arial" pitchFamily="34" charset="0"/>
                <a:ea typeface="Geneva" charset="0"/>
                <a:cs typeface="Geneva" charset="0"/>
              </a:defRPr>
            </a:lvl3pPr>
            <a:lvl4pPr marL="1599875" indent="-227441" eaLnBrk="0" hangingPunct="0">
              <a:spcBef>
                <a:spcPct val="30000"/>
              </a:spcBef>
              <a:defRPr sz="1200">
                <a:solidFill>
                  <a:schemeClr val="tx1"/>
                </a:solidFill>
                <a:latin typeface="Arial" pitchFamily="34" charset="0"/>
                <a:ea typeface="Geneva" charset="0"/>
                <a:cs typeface="Geneva" charset="0"/>
              </a:defRPr>
            </a:lvl4pPr>
            <a:lvl5pPr marL="2056314" indent="-227441" eaLnBrk="0" hangingPunct="0">
              <a:spcBef>
                <a:spcPct val="30000"/>
              </a:spcBef>
              <a:defRPr sz="1200">
                <a:solidFill>
                  <a:schemeClr val="tx1"/>
                </a:solidFill>
                <a:latin typeface="Arial" pitchFamily="34" charset="0"/>
                <a:ea typeface="Geneva" charset="0"/>
                <a:cs typeface="Geneva" charset="0"/>
              </a:defRPr>
            </a:lvl5pPr>
            <a:lvl6pPr marL="25049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6pPr>
            <a:lvl7pPr marL="295361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7pPr>
            <a:lvl8pPr marL="34022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8pPr>
            <a:lvl9pPr marL="3850916" indent="-227441" eaLnBrk="0" fontAlgn="base" hangingPunct="0">
              <a:spcBef>
                <a:spcPct val="30000"/>
              </a:spcBef>
              <a:spcAft>
                <a:spcPct val="0"/>
              </a:spcAft>
              <a:defRPr sz="1200">
                <a:solidFill>
                  <a:schemeClr val="tx1"/>
                </a:solidFill>
                <a:latin typeface="Arial" pitchFamily="34" charset="0"/>
                <a:ea typeface="Geneva" charset="0"/>
                <a:cs typeface="Geneva" charset="0"/>
              </a:defRPr>
            </a:lvl9pPr>
          </a:lstStyle>
          <a:p>
            <a:pPr eaLnBrk="1" hangingPunct="1">
              <a:spcBef>
                <a:spcPct val="0"/>
              </a:spcBef>
            </a:pPr>
            <a:fld id="{1C9A984B-1E69-4468-A740-D0CA42C3770C}" type="slidenum">
              <a:rPr lang="en-US" altLang="en-US" smtClean="0">
                <a:solidFill>
                  <a:srgbClr val="000000"/>
                </a:solidFill>
              </a:rPr>
              <a:pPr eaLnBrk="1" hangingPunct="1">
                <a:spcBef>
                  <a:spcPct val="0"/>
                </a:spcBef>
              </a:pPr>
              <a:t>81</a:t>
            </a:fld>
            <a:endParaRPr lang="en-US" altLang="en-US" smtClean="0">
              <a:solidFill>
                <a:srgbClr val="000000"/>
              </a:solidFill>
            </a:endParaRPr>
          </a:p>
        </p:txBody>
      </p:sp>
      <p:sp>
        <p:nvSpPr>
          <p:cNvPr id="68611" name="Rectangle 2"/>
          <p:cNvSpPr>
            <a:spLocks noGrp="1" noRot="1" noChangeAspect="1" noChangeArrowheads="1" noTextEdit="1"/>
          </p:cNvSpPr>
          <p:nvPr>
            <p:ph type="sldImg"/>
          </p:nvPr>
        </p:nvSpPr>
        <p:spPr>
          <a:xfrm>
            <a:off x="-1189038" y="609600"/>
            <a:ext cx="9347201" cy="7010400"/>
          </a:xfrm>
          <a:ln/>
        </p:spPr>
      </p:sp>
      <p:sp>
        <p:nvSpPr>
          <p:cNvPr id="68612" name="Rectangle 3"/>
          <p:cNvSpPr>
            <a:spLocks noGrp="1" noChangeArrowheads="1"/>
          </p:cNvSpPr>
          <p:nvPr>
            <p:ph type="body" idx="1"/>
          </p:nvPr>
        </p:nvSpPr>
        <p:spPr>
          <a:xfrm>
            <a:off x="914711" y="4369009"/>
            <a:ext cx="5028579" cy="4064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Geneva" charset="0"/>
              </a:defRPr>
            </a:lvl1pPr>
            <a:lvl2pPr marL="741519" indent="-285080" eaLnBrk="0" hangingPunct="0">
              <a:spcBef>
                <a:spcPct val="30000"/>
              </a:spcBef>
              <a:defRPr sz="1200">
                <a:solidFill>
                  <a:schemeClr val="tx1"/>
                </a:solidFill>
                <a:latin typeface="Arial" pitchFamily="34" charset="0"/>
                <a:ea typeface="Geneva" charset="0"/>
                <a:cs typeface="Geneva" charset="0"/>
              </a:defRPr>
            </a:lvl2pPr>
            <a:lvl3pPr marL="1141878" indent="-227441" eaLnBrk="0" hangingPunct="0">
              <a:spcBef>
                <a:spcPct val="30000"/>
              </a:spcBef>
              <a:defRPr sz="1200">
                <a:solidFill>
                  <a:schemeClr val="tx1"/>
                </a:solidFill>
                <a:latin typeface="Arial" pitchFamily="34" charset="0"/>
                <a:ea typeface="Geneva" charset="0"/>
                <a:cs typeface="Geneva" charset="0"/>
              </a:defRPr>
            </a:lvl3pPr>
            <a:lvl4pPr marL="1599875" indent="-227441" eaLnBrk="0" hangingPunct="0">
              <a:spcBef>
                <a:spcPct val="30000"/>
              </a:spcBef>
              <a:defRPr sz="1200">
                <a:solidFill>
                  <a:schemeClr val="tx1"/>
                </a:solidFill>
                <a:latin typeface="Arial" pitchFamily="34" charset="0"/>
                <a:ea typeface="Geneva" charset="0"/>
                <a:cs typeface="Geneva" charset="0"/>
              </a:defRPr>
            </a:lvl4pPr>
            <a:lvl5pPr marL="2056314" indent="-227441" eaLnBrk="0" hangingPunct="0">
              <a:spcBef>
                <a:spcPct val="30000"/>
              </a:spcBef>
              <a:defRPr sz="1200">
                <a:solidFill>
                  <a:schemeClr val="tx1"/>
                </a:solidFill>
                <a:latin typeface="Arial" pitchFamily="34" charset="0"/>
                <a:ea typeface="Geneva" charset="0"/>
                <a:cs typeface="Geneva" charset="0"/>
              </a:defRPr>
            </a:lvl5pPr>
            <a:lvl6pPr marL="25049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6pPr>
            <a:lvl7pPr marL="295361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7pPr>
            <a:lvl8pPr marL="34022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8pPr>
            <a:lvl9pPr marL="3850916" indent="-227441" eaLnBrk="0" fontAlgn="base" hangingPunct="0">
              <a:spcBef>
                <a:spcPct val="30000"/>
              </a:spcBef>
              <a:spcAft>
                <a:spcPct val="0"/>
              </a:spcAft>
              <a:defRPr sz="1200">
                <a:solidFill>
                  <a:schemeClr val="tx1"/>
                </a:solidFill>
                <a:latin typeface="Arial" pitchFamily="34" charset="0"/>
                <a:ea typeface="Geneva" charset="0"/>
                <a:cs typeface="Geneva" charset="0"/>
              </a:defRPr>
            </a:lvl9pPr>
          </a:lstStyle>
          <a:p>
            <a:pPr eaLnBrk="1" hangingPunct="1">
              <a:spcBef>
                <a:spcPct val="0"/>
              </a:spcBef>
            </a:pPr>
            <a:fld id="{7B7F5695-8F21-40C4-BE30-078F6A863CFE}" type="slidenum">
              <a:rPr lang="en-US" altLang="en-US" smtClean="0">
                <a:solidFill>
                  <a:srgbClr val="000000"/>
                </a:solidFill>
              </a:rPr>
              <a:pPr eaLnBrk="1" hangingPunct="1">
                <a:spcBef>
                  <a:spcPct val="0"/>
                </a:spcBef>
              </a:pPr>
              <a:t>82</a:t>
            </a:fld>
            <a:endParaRPr lang="en-US" altLang="en-US" smtClean="0">
              <a:solidFill>
                <a:srgbClr val="000000"/>
              </a:solidFill>
            </a:endParaRPr>
          </a:p>
        </p:txBody>
      </p:sp>
      <p:sp>
        <p:nvSpPr>
          <p:cNvPr id="69635" name="Rectangle 2"/>
          <p:cNvSpPr>
            <a:spLocks noGrp="1" noRot="1" noChangeAspect="1" noChangeArrowheads="1" noTextEdit="1"/>
          </p:cNvSpPr>
          <p:nvPr>
            <p:ph type="sldImg"/>
          </p:nvPr>
        </p:nvSpPr>
        <p:spPr>
          <a:xfrm>
            <a:off x="-1189038" y="609600"/>
            <a:ext cx="9347201" cy="7010400"/>
          </a:xfrm>
          <a:ln/>
        </p:spPr>
      </p:sp>
      <p:sp>
        <p:nvSpPr>
          <p:cNvPr id="69636" name="Rectangle 3"/>
          <p:cNvSpPr>
            <a:spLocks noGrp="1" noChangeArrowheads="1"/>
          </p:cNvSpPr>
          <p:nvPr>
            <p:ph type="body" idx="1"/>
          </p:nvPr>
        </p:nvSpPr>
        <p:spPr>
          <a:xfrm>
            <a:off x="914711" y="4369009"/>
            <a:ext cx="5028579" cy="4064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Geneva" charset="0"/>
              </a:defRPr>
            </a:lvl1pPr>
            <a:lvl2pPr marL="741519" indent="-285080" eaLnBrk="0" hangingPunct="0">
              <a:spcBef>
                <a:spcPct val="30000"/>
              </a:spcBef>
              <a:defRPr sz="1200">
                <a:solidFill>
                  <a:schemeClr val="tx1"/>
                </a:solidFill>
                <a:latin typeface="Arial" pitchFamily="34" charset="0"/>
                <a:ea typeface="Geneva" charset="0"/>
                <a:cs typeface="Geneva" charset="0"/>
              </a:defRPr>
            </a:lvl2pPr>
            <a:lvl3pPr marL="1141878" indent="-227441" eaLnBrk="0" hangingPunct="0">
              <a:spcBef>
                <a:spcPct val="30000"/>
              </a:spcBef>
              <a:defRPr sz="1200">
                <a:solidFill>
                  <a:schemeClr val="tx1"/>
                </a:solidFill>
                <a:latin typeface="Arial" pitchFamily="34" charset="0"/>
                <a:ea typeface="Geneva" charset="0"/>
                <a:cs typeface="Geneva" charset="0"/>
              </a:defRPr>
            </a:lvl3pPr>
            <a:lvl4pPr marL="1599875" indent="-227441" eaLnBrk="0" hangingPunct="0">
              <a:spcBef>
                <a:spcPct val="30000"/>
              </a:spcBef>
              <a:defRPr sz="1200">
                <a:solidFill>
                  <a:schemeClr val="tx1"/>
                </a:solidFill>
                <a:latin typeface="Arial" pitchFamily="34" charset="0"/>
                <a:ea typeface="Geneva" charset="0"/>
                <a:cs typeface="Geneva" charset="0"/>
              </a:defRPr>
            </a:lvl4pPr>
            <a:lvl5pPr marL="2056314" indent="-227441" eaLnBrk="0" hangingPunct="0">
              <a:spcBef>
                <a:spcPct val="30000"/>
              </a:spcBef>
              <a:defRPr sz="1200">
                <a:solidFill>
                  <a:schemeClr val="tx1"/>
                </a:solidFill>
                <a:latin typeface="Arial" pitchFamily="34" charset="0"/>
                <a:ea typeface="Geneva" charset="0"/>
                <a:cs typeface="Geneva" charset="0"/>
              </a:defRPr>
            </a:lvl5pPr>
            <a:lvl6pPr marL="25049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6pPr>
            <a:lvl7pPr marL="295361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7pPr>
            <a:lvl8pPr marL="3402265" indent="-227441" eaLnBrk="0" fontAlgn="base" hangingPunct="0">
              <a:spcBef>
                <a:spcPct val="30000"/>
              </a:spcBef>
              <a:spcAft>
                <a:spcPct val="0"/>
              </a:spcAft>
              <a:defRPr sz="1200">
                <a:solidFill>
                  <a:schemeClr val="tx1"/>
                </a:solidFill>
                <a:latin typeface="Arial" pitchFamily="34" charset="0"/>
                <a:ea typeface="Geneva" charset="0"/>
                <a:cs typeface="Geneva" charset="0"/>
              </a:defRPr>
            </a:lvl8pPr>
            <a:lvl9pPr marL="3850916" indent="-227441" eaLnBrk="0" fontAlgn="base" hangingPunct="0">
              <a:spcBef>
                <a:spcPct val="30000"/>
              </a:spcBef>
              <a:spcAft>
                <a:spcPct val="0"/>
              </a:spcAft>
              <a:defRPr sz="1200">
                <a:solidFill>
                  <a:schemeClr val="tx1"/>
                </a:solidFill>
                <a:latin typeface="Arial" pitchFamily="34" charset="0"/>
                <a:ea typeface="Geneva" charset="0"/>
                <a:cs typeface="Geneva" charset="0"/>
              </a:defRPr>
            </a:lvl9pPr>
          </a:lstStyle>
          <a:p>
            <a:pPr eaLnBrk="1" hangingPunct="1">
              <a:spcBef>
                <a:spcPct val="0"/>
              </a:spcBef>
            </a:pPr>
            <a:fld id="{6AA728EC-C7F4-416F-80C2-76B2A09C82FA}" type="slidenum">
              <a:rPr lang="en-US" altLang="en-US" smtClean="0">
                <a:solidFill>
                  <a:srgbClr val="000000"/>
                </a:solidFill>
              </a:rPr>
              <a:pPr eaLnBrk="1" hangingPunct="1">
                <a:spcBef>
                  <a:spcPct val="0"/>
                </a:spcBef>
              </a:pPr>
              <a:t>85</a:t>
            </a:fld>
            <a:endParaRPr lang="en-US" altLang="en-US" smtClean="0">
              <a:solidFill>
                <a:srgbClr val="000000"/>
              </a:solidFill>
            </a:endParaRPr>
          </a:p>
        </p:txBody>
      </p:sp>
      <p:sp>
        <p:nvSpPr>
          <p:cNvPr id="70659" name="Rectangle 2"/>
          <p:cNvSpPr>
            <a:spLocks noGrp="1" noRot="1" noChangeAspect="1" noChangeArrowheads="1" noTextEdit="1"/>
          </p:cNvSpPr>
          <p:nvPr>
            <p:ph type="sldImg"/>
          </p:nvPr>
        </p:nvSpPr>
        <p:spPr>
          <a:xfrm>
            <a:off x="-1189038" y="609600"/>
            <a:ext cx="9347201" cy="7010400"/>
          </a:xfrm>
          <a:ln/>
        </p:spPr>
      </p:sp>
      <p:sp>
        <p:nvSpPr>
          <p:cNvPr id="70660" name="Rectangle 3"/>
          <p:cNvSpPr>
            <a:spLocks noGrp="1" noChangeArrowheads="1"/>
          </p:cNvSpPr>
          <p:nvPr>
            <p:ph type="body" idx="1"/>
          </p:nvPr>
        </p:nvSpPr>
        <p:spPr>
          <a:xfrm>
            <a:off x="914711" y="4369009"/>
            <a:ext cx="5028579" cy="4064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4E9572B6-4D0B-4794-AE12-000528759AC2}" type="slidenum">
              <a:rPr lang="en-US" altLang="en-US" sz="1200"/>
              <a:pPr eaLnBrk="1" hangingPunct="1">
                <a:spcBef>
                  <a:spcPct val="0"/>
                </a:spcBef>
              </a:pPr>
              <a:t>22</a:t>
            </a:fld>
            <a:endParaRPr lang="en-US" altLang="en-US" sz="1200"/>
          </a:p>
        </p:txBody>
      </p:sp>
      <p:sp>
        <p:nvSpPr>
          <p:cNvPr id="7987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02C9F1C9-8CAE-424C-AEC4-728E810E92FE}" type="slidenum">
              <a:rPr lang="en-US" altLang="en-US"/>
              <a:pPr algn="r">
                <a:spcBef>
                  <a:spcPct val="0"/>
                </a:spcBef>
              </a:pPr>
              <a:t>22</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With rising rates of obesity, there is an increased interest in weight loss.  Several diet programs have been developed, with varying dietary content.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97DBF80C-EA44-4B03-AE29-31D14BADD960}" type="slidenum">
              <a:rPr lang="en-US" altLang="en-US" sz="1200"/>
              <a:pPr eaLnBrk="1" hangingPunct="1">
                <a:spcBef>
                  <a:spcPct val="0"/>
                </a:spcBef>
              </a:pPr>
              <a:t>23</a:t>
            </a:fld>
            <a:endParaRPr lang="en-US" altLang="en-US" sz="1200"/>
          </a:p>
        </p:txBody>
      </p:sp>
      <p:sp>
        <p:nvSpPr>
          <p:cNvPr id="80899"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0FA74B4A-4714-41D8-ADB2-5E2B34FCBC37}" type="slidenum">
              <a:rPr lang="en-US" altLang="en-US"/>
              <a:pPr algn="r">
                <a:spcBef>
                  <a:spcPct val="0"/>
                </a:spcBef>
              </a:pPr>
              <a:t>23</a:t>
            </a:fld>
            <a:endParaRPr lang="en-US" altLang="en-US"/>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With rising rates of obesity, there is an increased interest in weight loss.  Several diet programs have been developed, with varying dietary content.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B2FAE062-F54E-44E9-8879-B7D8DA91990C}" type="slidenum">
              <a:rPr lang="en-US" altLang="en-US" sz="1200"/>
              <a:pPr eaLnBrk="1" hangingPunct="1">
                <a:spcBef>
                  <a:spcPct val="0"/>
                </a:spcBef>
              </a:pPr>
              <a:t>24</a:t>
            </a:fld>
            <a:endParaRPr lang="en-US" altLang="en-US" sz="1200"/>
          </a:p>
        </p:txBody>
      </p:sp>
      <p:sp>
        <p:nvSpPr>
          <p:cNvPr id="81923"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924DE3D1-EF5F-40A7-90B6-5F6E738AD0B1}" type="slidenum">
              <a:rPr lang="en-US" altLang="en-US"/>
              <a:pPr algn="r">
                <a:spcBef>
                  <a:spcPct val="0"/>
                </a:spcBef>
              </a:pPr>
              <a:t>24</a:t>
            </a:fld>
            <a:endParaRPr lang="en-US" alt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Diet program adherence remains a significant hurdle to sustain weight loss with a &gt;50% drop out rate, regardless of the weight loss program studied.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7BE28FFC-677D-47D8-BD26-90CDB63E8D6C}" type="slidenum">
              <a:rPr lang="en-US" altLang="en-US" sz="1200"/>
              <a:pPr eaLnBrk="1" hangingPunct="1">
                <a:spcBef>
                  <a:spcPct val="0"/>
                </a:spcBef>
              </a:pPr>
              <a:t>26</a:t>
            </a:fld>
            <a:endParaRPr lang="en-US" altLang="en-US" sz="1200"/>
          </a:p>
        </p:txBody>
      </p:sp>
      <p:sp>
        <p:nvSpPr>
          <p:cNvPr id="82947"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8E99EA8A-7F50-4F6F-91AE-02CD020FC07E}" type="slidenum">
              <a:rPr lang="en-US" altLang="en-US"/>
              <a:pPr algn="r">
                <a:spcBef>
                  <a:spcPct val="0"/>
                </a:spcBef>
              </a:pPr>
              <a:t>26</a:t>
            </a:fld>
            <a:endParaRPr lang="en-US" alt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This trial randomized 46 healthy hyperlipidemic adults to one of three interventions for one month: (a) a low-fat diet, (b) a low-fat diet plus lovastatin (20 mg daily), or (c) a dietary portfolio high in almonds, plant sterols, soy protein, and viscous fibers.  </a:t>
            </a:r>
          </a:p>
          <a:p>
            <a:pPr eaLnBrk="1" hangingPunct="1"/>
            <a:endParaRPr lang="en-US" altLang="en-US" smtClean="0">
              <a:latin typeface="Arial" pitchFamily="34" charset="0"/>
            </a:endParaRPr>
          </a:p>
          <a:p>
            <a:pPr eaLnBrk="1" hangingPunct="1"/>
            <a:r>
              <a:rPr lang="en-US" altLang="en-US" smtClean="0">
                <a:latin typeface="Arial" pitchFamily="34" charset="0"/>
              </a:rPr>
              <a:t>The low-fat diet, low-fat diet + statin, and dietary portfolio groups had mean reductions in C-reactive protein of 10.0% (p=0.27), 33.3% (p=0.002) and 28.2% (p=0.02), respectively.  The reductions in levels of LDL-C were 8.0% (p=0.002), 30.9% (p&lt;0.001) and 28.6% (p&lt;0.001), respectively.  The CRP and LDL-C levels were significantly reduced in the dietary portfolio and low-fat diet + statin groups as compared to the low-fat diet alone group.  There were no significant reductions in CRP and LDL-C levels in the low-fat diet + statin group as compared to the dietary portfolio group.</a:t>
            </a:r>
            <a:endParaRPr lang="en-US" altLang="en-US" sz="9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65B95CF6-4DBD-4765-84B1-2EA6FF7CB0DE}" type="slidenum">
              <a:rPr lang="en-US" altLang="en-US" sz="1200"/>
              <a:pPr eaLnBrk="1" hangingPunct="1">
                <a:spcBef>
                  <a:spcPct val="0"/>
                </a:spcBef>
              </a:pPr>
              <a:t>27</a:t>
            </a:fld>
            <a:endParaRPr lang="en-US" altLang="en-US" sz="1200"/>
          </a:p>
        </p:txBody>
      </p:sp>
      <p:sp>
        <p:nvSpPr>
          <p:cNvPr id="83971"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9698EE74-F89E-4132-A8ED-9B39145FB2C6}" type="slidenum">
              <a:rPr lang="en-US" altLang="en-US"/>
              <a:pPr algn="r">
                <a:spcBef>
                  <a:spcPct val="0"/>
                </a:spcBef>
              </a:pPr>
              <a:t>27</a:t>
            </a:fld>
            <a:endParaRPr lang="en-US" alt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The Dietary Approaches to Stop Hypertension (DASH) trial randomized 459 adults with systolic blood pressures &lt;160 mmHg and diastolic blood pressures between 80-95 mmHg to a control diet, a diet enriched in fruits and vegetables, or a combination diet that was enriched in fruits and vegetables and low in fat and cholesterol.  The sodium content did not differ across the three diets.  </a:t>
            </a:r>
          </a:p>
          <a:p>
            <a:pPr eaLnBrk="1" hangingPunct="1"/>
            <a:endParaRPr lang="en-US" altLang="en-US" smtClean="0">
              <a:latin typeface="Arial" pitchFamily="34" charset="0"/>
            </a:endParaRPr>
          </a:p>
          <a:p>
            <a:pPr eaLnBrk="1" hangingPunct="1"/>
            <a:r>
              <a:rPr lang="en-US" altLang="en-US" smtClean="0">
                <a:latin typeface="Arial" pitchFamily="34" charset="0"/>
              </a:rPr>
              <a:t>Compared to the control diet, the fruits and vegetables diet decreased systolic and diastolic blood pressure by 2.8 mmHg and 1.1 mmHg, respectively (P&lt;0.001 for systolic, p=0.07 for diastolic).  Compared to the control diet, the combination diet decreased systolic and diastolic blood pressure by 5.5 mmHg and 3.0 mmHg, respectively (P&lt;0.001 for each).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31863" eaLnBrk="0" hangingPunct="0">
              <a:spcBef>
                <a:spcPct val="30000"/>
              </a:spcBef>
              <a:defRPr sz="1200">
                <a:solidFill>
                  <a:schemeClr val="tx1"/>
                </a:solidFill>
                <a:latin typeface="Arial" pitchFamily="34" charset="0"/>
                <a:ea typeface="MS PGothic" pitchFamily="34" charset="-128"/>
              </a:defRPr>
            </a:lvl1pPr>
            <a:lvl2pPr marL="742950" indent="-285750" defTabSz="931863" eaLnBrk="0" hangingPunct="0">
              <a:spcBef>
                <a:spcPct val="30000"/>
              </a:spcBef>
              <a:defRPr sz="1200">
                <a:solidFill>
                  <a:schemeClr val="tx1"/>
                </a:solidFill>
                <a:latin typeface="Arial" pitchFamily="34" charset="0"/>
                <a:ea typeface="MS PGothic" pitchFamily="34" charset="-128"/>
              </a:defRPr>
            </a:lvl2pPr>
            <a:lvl3pPr marL="1143000" indent="-228600" defTabSz="931863" eaLnBrk="0" hangingPunct="0">
              <a:spcBef>
                <a:spcPct val="30000"/>
              </a:spcBef>
              <a:defRPr sz="1200">
                <a:solidFill>
                  <a:schemeClr val="tx1"/>
                </a:solidFill>
                <a:latin typeface="Arial" pitchFamily="34" charset="0"/>
                <a:ea typeface="MS PGothic" pitchFamily="34" charset="-128"/>
              </a:defRPr>
            </a:lvl3pPr>
            <a:lvl4pPr marL="1600200" indent="-228600" defTabSz="931863" eaLnBrk="0" hangingPunct="0">
              <a:spcBef>
                <a:spcPct val="30000"/>
              </a:spcBef>
              <a:defRPr sz="1200">
                <a:solidFill>
                  <a:schemeClr val="tx1"/>
                </a:solidFill>
                <a:latin typeface="Arial" pitchFamily="34" charset="0"/>
                <a:ea typeface="MS PGothic" pitchFamily="34" charset="-128"/>
              </a:defRPr>
            </a:lvl4pPr>
            <a:lvl5pPr marL="2057400" indent="-228600" defTabSz="931863" eaLnBrk="0" hangingPunct="0">
              <a:spcBef>
                <a:spcPct val="30000"/>
              </a:spcBef>
              <a:defRPr sz="1200">
                <a:solidFill>
                  <a:schemeClr val="tx1"/>
                </a:solidFill>
                <a:latin typeface="Arial" pitchFamily="34" charset="0"/>
                <a:ea typeface="MS PGothic" pitchFamily="3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6DFB4700-E96B-4A8E-AC6F-B0823D543843}" type="slidenum">
              <a:rPr lang="en-US" altLang="en-US"/>
              <a:pPr algn="r">
                <a:spcBef>
                  <a:spcPct val="0"/>
                </a:spcBef>
              </a:pPr>
              <a:t>28</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The Diabetes Prevention Program randomized 3,234 patients with elevated fasting and post-load glucose levels to lifestyle modification, metformin (850 mg twice daily), or placebo for 3 years.  Patients randomized to weight loss and physical activity (averaged to 22 minutes/day) had the lowest incidence of new onset diabetes mellitus and highlight the importance of structured lifestyle modification in at-risk individuals.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000125" y="469900"/>
            <a:ext cx="4857750" cy="3644900"/>
          </a:xfrm>
          <a:ln/>
        </p:spPr>
      </p:sp>
      <p:sp>
        <p:nvSpPr>
          <p:cNvPr id="86019" name="Rectangle 3"/>
          <p:cNvSpPr>
            <a:spLocks noGrp="1" noChangeArrowheads="1"/>
          </p:cNvSpPr>
          <p:nvPr>
            <p:ph type="body" idx="1"/>
          </p:nvPr>
        </p:nvSpPr>
        <p:spPr>
          <a:xfrm>
            <a:off x="973336" y="4249965"/>
            <a:ext cx="5173266" cy="4207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4" rIns="91389" bIns="45694"/>
          <a:lstStyle/>
          <a:p>
            <a:pPr marL="120129" indent="-120129"/>
            <a:r>
              <a:rPr lang="en-US" altLang="en-US" smtClean="0">
                <a:latin typeface="Arial" pitchFamily="34" charset="0"/>
              </a:rPr>
              <a:t>Lifestyle reduced the incidence of diabetes by 58% (95% CI, 48%-66%) and metformin reduced the incidence by 31% (95% CI, 17%-43%). </a:t>
            </a:r>
          </a:p>
          <a:p>
            <a:pPr marL="120129" indent="-120129"/>
            <a:r>
              <a:rPr lang="en-US" altLang="en-US" smtClean="0">
                <a:latin typeface="Arial" pitchFamily="34" charset="0"/>
              </a:rPr>
              <a:t>The incidence of diabetes was 39% lower (95% CI, 24%-51%) in the lifestyle group than in the metformin group.</a:t>
            </a:r>
          </a:p>
          <a:p>
            <a:pPr marL="120129" indent="-120129"/>
            <a:r>
              <a:rPr lang="en-US" altLang="en-US" smtClean="0">
                <a:latin typeface="Arial" pitchFamily="34" charset="0"/>
              </a:rPr>
              <a:t>Treatment effects did not differ significantly according to sex or to race or ethnic group. </a:t>
            </a:r>
          </a:p>
          <a:p>
            <a:pPr marL="120129" indent="-120129"/>
            <a:r>
              <a:rPr lang="en-US" altLang="en-US" smtClean="0">
                <a:latin typeface="Arial" pitchFamily="34" charset="0"/>
              </a:rPr>
              <a:t>The lifestyle intervention was highly effective in all subgroups.  Its effect was significantly greater among persons with lower base-line glucose concentrations two hours after a glucose load than among those with higher base-line glucose values. </a:t>
            </a:r>
          </a:p>
          <a:p>
            <a:pPr marL="120129" indent="-120129"/>
            <a:r>
              <a:rPr lang="en-US" altLang="en-US" smtClean="0">
                <a:latin typeface="Arial" pitchFamily="34" charset="0"/>
              </a:rPr>
              <a:t>The advantage of lifestyle intervention over metformin was greater in older persons and those with a lower body-mass-index than in younger persons and those with a higher body-mass-index. </a:t>
            </a:r>
          </a:p>
          <a:p>
            <a:pPr marL="120129" indent="-120129"/>
            <a:r>
              <a:rPr lang="en-US" altLang="en-US" smtClean="0">
                <a:latin typeface="Arial" pitchFamily="34" charset="0"/>
              </a:rPr>
              <a:t>The effect of metformin was less with a lower body-mass-index or a lower fasting glucose concentration than with higher values for those variables. </a:t>
            </a:r>
          </a:p>
          <a:p>
            <a:pPr marL="120129" indent="-120129"/>
            <a:r>
              <a:rPr lang="en-US" altLang="en-US" smtClean="0">
                <a:latin typeface="Arial" pitchFamily="34" charset="0"/>
              </a:rPr>
              <a:t>The investigators concluded that, compared with placebo, 1 case of diabetes can be prevented for every 7 persons treated with lifestyle changes for 3 years and for every 14 persons treated with metformin for</a:t>
            </a:r>
            <a:br>
              <a:rPr lang="en-US" altLang="en-US" smtClean="0">
                <a:latin typeface="Arial" pitchFamily="34" charset="0"/>
              </a:rPr>
            </a:br>
            <a:r>
              <a:rPr lang="en-US" altLang="en-US" smtClean="0">
                <a:latin typeface="Arial" pitchFamily="34" charset="0"/>
              </a:rPr>
              <a:t>3 years.</a:t>
            </a:r>
          </a:p>
          <a:p>
            <a:pPr marL="120129" indent="-120129"/>
            <a:endParaRPr lang="en-US" altLang="en-US" sz="1000">
              <a:latin typeface="Arial" pitchFamily="34" charset="0"/>
            </a:endParaRPr>
          </a:p>
          <a:p>
            <a:pPr marL="120129" indent="-120129"/>
            <a:r>
              <a:rPr lang="en-US" altLang="en-US" sz="1000">
                <a:latin typeface="Arial" pitchFamily="34" charset="0"/>
              </a:rPr>
              <a:t>	Diabetes Prevention Program Research Group. </a:t>
            </a:r>
            <a:r>
              <a:rPr lang="en-US" altLang="en-US" sz="1000" i="1">
                <a:latin typeface="Arial" pitchFamily="34" charset="0"/>
              </a:rPr>
              <a:t>N Engl J Med</a:t>
            </a:r>
            <a:r>
              <a:rPr lang="en-US" altLang="en-US" sz="1000">
                <a:latin typeface="Arial" pitchFamily="34" charset="0"/>
              </a:rPr>
              <a:t>. 2002;346:393-403.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MS PGothic" pitchFamily="34" charset="-128"/>
              </a:defRPr>
            </a:lvl1pPr>
            <a:lvl2pPr marL="702756" indent="-270291" eaLnBrk="0" hangingPunct="0">
              <a:spcBef>
                <a:spcPct val="30000"/>
              </a:spcBef>
              <a:defRPr sz="1100">
                <a:solidFill>
                  <a:schemeClr val="tx1"/>
                </a:solidFill>
                <a:latin typeface="Arial" pitchFamily="34" charset="0"/>
                <a:ea typeface="MS PGothic" pitchFamily="34" charset="-128"/>
              </a:defRPr>
            </a:lvl2pPr>
            <a:lvl3pPr marL="1081164" indent="-216233" eaLnBrk="0" hangingPunct="0">
              <a:spcBef>
                <a:spcPct val="30000"/>
              </a:spcBef>
              <a:defRPr sz="1100">
                <a:solidFill>
                  <a:schemeClr val="tx1"/>
                </a:solidFill>
                <a:latin typeface="Arial" pitchFamily="34" charset="0"/>
                <a:ea typeface="MS PGothic" pitchFamily="34" charset="-128"/>
              </a:defRPr>
            </a:lvl3pPr>
            <a:lvl4pPr marL="1513629" indent="-216233" eaLnBrk="0" hangingPunct="0">
              <a:spcBef>
                <a:spcPct val="30000"/>
              </a:spcBef>
              <a:defRPr sz="1100">
                <a:solidFill>
                  <a:schemeClr val="tx1"/>
                </a:solidFill>
                <a:latin typeface="Arial" pitchFamily="34" charset="0"/>
                <a:ea typeface="MS PGothic" pitchFamily="34" charset="-128"/>
              </a:defRPr>
            </a:lvl4pPr>
            <a:lvl5pPr marL="1946095" indent="-216233" eaLnBrk="0" hangingPunct="0">
              <a:spcBef>
                <a:spcPct val="30000"/>
              </a:spcBef>
              <a:defRPr sz="1100">
                <a:solidFill>
                  <a:schemeClr val="tx1"/>
                </a:solidFill>
                <a:latin typeface="Arial" pitchFamily="34" charset="0"/>
                <a:ea typeface="MS PGothic" pitchFamily="34" charset="-128"/>
              </a:defRPr>
            </a:lvl5pPr>
            <a:lvl6pPr marL="2378560" indent="-216233" eaLnBrk="0" fontAlgn="base" hangingPunct="0">
              <a:spcBef>
                <a:spcPct val="30000"/>
              </a:spcBef>
              <a:spcAft>
                <a:spcPct val="0"/>
              </a:spcAft>
              <a:defRPr sz="1100">
                <a:solidFill>
                  <a:schemeClr val="tx1"/>
                </a:solidFill>
                <a:latin typeface="Arial" pitchFamily="34" charset="0"/>
                <a:ea typeface="MS PGothic" pitchFamily="34" charset="-128"/>
              </a:defRPr>
            </a:lvl6pPr>
            <a:lvl7pPr marL="2811026" indent="-216233" eaLnBrk="0" fontAlgn="base" hangingPunct="0">
              <a:spcBef>
                <a:spcPct val="30000"/>
              </a:spcBef>
              <a:spcAft>
                <a:spcPct val="0"/>
              </a:spcAft>
              <a:defRPr sz="1100">
                <a:solidFill>
                  <a:schemeClr val="tx1"/>
                </a:solidFill>
                <a:latin typeface="Arial" pitchFamily="34" charset="0"/>
                <a:ea typeface="MS PGothic" pitchFamily="34" charset="-128"/>
              </a:defRPr>
            </a:lvl7pPr>
            <a:lvl8pPr marL="3243491" indent="-216233" eaLnBrk="0" fontAlgn="base" hangingPunct="0">
              <a:spcBef>
                <a:spcPct val="30000"/>
              </a:spcBef>
              <a:spcAft>
                <a:spcPct val="0"/>
              </a:spcAft>
              <a:defRPr sz="1100">
                <a:solidFill>
                  <a:schemeClr val="tx1"/>
                </a:solidFill>
                <a:latin typeface="Arial" pitchFamily="34" charset="0"/>
                <a:ea typeface="MS PGothic" pitchFamily="34" charset="-128"/>
              </a:defRPr>
            </a:lvl8pPr>
            <a:lvl9pPr marL="3675957" indent="-216233" eaLnBrk="0" fontAlgn="base" hangingPunct="0">
              <a:spcBef>
                <a:spcPct val="30000"/>
              </a:spcBef>
              <a:spcAft>
                <a:spcPct val="0"/>
              </a:spcAft>
              <a:defRPr sz="1100">
                <a:solidFill>
                  <a:schemeClr val="tx1"/>
                </a:solidFill>
                <a:latin typeface="Arial" pitchFamily="34" charset="0"/>
                <a:ea typeface="MS PGothic" pitchFamily="34" charset="-128"/>
              </a:defRPr>
            </a:lvl9pPr>
          </a:lstStyle>
          <a:p>
            <a:pPr eaLnBrk="1" hangingPunct="1">
              <a:spcBef>
                <a:spcPct val="0"/>
              </a:spcBef>
            </a:pPr>
            <a:fld id="{7122A807-4952-430A-B990-4CDD3C1D1A50}" type="slidenum">
              <a:rPr lang="en-US" altLang="en-US" sz="1200"/>
              <a:pPr eaLnBrk="1" hangingPunct="1">
                <a:spcBef>
                  <a:spcPct val="0"/>
                </a:spcBef>
              </a:pPr>
              <a:t>30</a:t>
            </a:fld>
            <a:endParaRPr lang="en-US" altLang="en-US" sz="1200"/>
          </a:p>
        </p:txBody>
      </p:sp>
      <p:sp>
        <p:nvSpPr>
          <p:cNvPr id="87043"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6CB1F1CF-9FD5-481C-8245-5A352A06374E}" type="slidenum">
              <a:rPr lang="en-US" altLang="en-US"/>
              <a:pPr algn="r">
                <a:spcBef>
                  <a:spcPct val="0"/>
                </a:spcBef>
              </a:pPr>
              <a:t>30</a:t>
            </a:fld>
            <a:endParaRPr lang="en-US" altLang="en-US"/>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altLang="en-US" smtClean="0">
                <a:latin typeface="Arial" pitchFamily="34" charset="0"/>
              </a:rPr>
              <a:t>The Nurses’ Health Study included 84,251 women between the ages of 34 to 59 years that were followed for 14 years.  The Health Professional’s Follow-Up Study included 42,148 men between the ages of 40 to 75 years that were followed for 8 years.  In these cohorts, each additional daily serving of fruits and vegetables was associated with a 4% lower risk of coronary heart disease (RR 0.96 [CI, 0.94 to 0.99]; P = 0.01).  Men and women in the highest quintile of fruit and vegetable intake had a lower risk of coronary heart disease (RR 0.80 [95% CI, 0.69 to 0.93]) compared with those in the lowest quintile of intake.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57490-7895-4ADF-9100-3FBB9490C368}"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420832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57490-7895-4ADF-9100-3FBB9490C368}"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392368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57490-7895-4ADF-9100-3FBB9490C368}"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247115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B8C8BF76-D1AF-4869-AFB9-FAFDDEB0D48E}" type="datetimeFigureOut">
              <a:rPr lang="en-US"/>
              <a:pPr>
                <a:defRPr/>
              </a:pPr>
              <a:t>6/4/2014</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CF8B8C0-17C7-4001-870B-0AA40D4A4535}" type="slidenum">
              <a:rPr lang="en-US"/>
              <a:pPr>
                <a:defRPr/>
              </a:pPr>
              <a:t>‹#›</a:t>
            </a:fld>
            <a:endParaRPr lang="en-US"/>
          </a:p>
        </p:txBody>
      </p:sp>
    </p:spTree>
    <p:extLst>
      <p:ext uri="{BB962C8B-B14F-4D97-AF65-F5344CB8AC3E}">
        <p14:creationId xmlns:p14="http://schemas.microsoft.com/office/powerpoint/2010/main" val="163979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57490-7895-4ADF-9100-3FBB9490C368}"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385025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57490-7895-4ADF-9100-3FBB9490C368}" type="datetimeFigureOut">
              <a:rPr lang="en-US" smtClean="0"/>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258282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57490-7895-4ADF-9100-3FBB9490C368}"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50360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57490-7895-4ADF-9100-3FBB9490C368}" type="datetimeFigureOut">
              <a:rPr lang="en-US" smtClean="0"/>
              <a:t>6/4/2014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123759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57490-7895-4ADF-9100-3FBB9490C368}" type="datetimeFigureOut">
              <a:rPr lang="en-US" smtClean="0"/>
              <a:t>6/4/2014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223368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57490-7895-4ADF-9100-3FBB9490C368}" type="datetimeFigureOut">
              <a:rPr lang="en-US" smtClean="0"/>
              <a:t>6/4/2014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385717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57490-7895-4ADF-9100-3FBB9490C368}"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11206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57490-7895-4ADF-9100-3FBB9490C368}" type="datetimeFigureOut">
              <a:rPr lang="en-US" smtClean="0"/>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F5164-3EF1-4BF3-83CA-A5729885C6ED}" type="slidenum">
              <a:rPr lang="en-US" smtClean="0"/>
              <a:t>‹#›</a:t>
            </a:fld>
            <a:endParaRPr lang="en-US"/>
          </a:p>
        </p:txBody>
      </p:sp>
    </p:spTree>
    <p:extLst>
      <p:ext uri="{BB962C8B-B14F-4D97-AF65-F5344CB8AC3E}">
        <p14:creationId xmlns:p14="http://schemas.microsoft.com/office/powerpoint/2010/main" val="90450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57490-7895-4ADF-9100-3FBB9490C368}" type="datetimeFigureOut">
              <a:rPr lang="en-US" smtClean="0"/>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F5164-3EF1-4BF3-83CA-A5729885C6ED}" type="slidenum">
              <a:rPr lang="en-US" smtClean="0"/>
              <a:t>‹#›</a:t>
            </a:fld>
            <a:endParaRPr lang="en-US"/>
          </a:p>
        </p:txBody>
      </p:sp>
    </p:spTree>
    <p:extLst>
      <p:ext uri="{BB962C8B-B14F-4D97-AF65-F5344CB8AC3E}">
        <p14:creationId xmlns:p14="http://schemas.microsoft.com/office/powerpoint/2010/main" val="348231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and Cardiovascular Disease: Evidence and Guidelines</a:t>
            </a:r>
            <a:endParaRPr lang="en-US" dirty="0"/>
          </a:p>
        </p:txBody>
      </p:sp>
      <p:sp>
        <p:nvSpPr>
          <p:cNvPr id="3" name="Subtitle 2"/>
          <p:cNvSpPr>
            <a:spLocks noGrp="1"/>
          </p:cNvSpPr>
          <p:nvPr>
            <p:ph type="subTitle" idx="1"/>
          </p:nvPr>
        </p:nvSpPr>
        <p:spPr>
          <a:xfrm>
            <a:off x="914400" y="3886200"/>
            <a:ext cx="7772400" cy="2209800"/>
          </a:xfrm>
        </p:spPr>
        <p:txBody>
          <a:bodyPr>
            <a:noAutofit/>
          </a:bodyPr>
          <a:lstStyle/>
          <a:p>
            <a:r>
              <a:rPr lang="en-US" sz="2800" dirty="0" smtClean="0">
                <a:solidFill>
                  <a:schemeClr val="tx1"/>
                </a:solidFill>
              </a:rPr>
              <a:t>Nathan D. Wong, PhD</a:t>
            </a:r>
          </a:p>
          <a:p>
            <a:r>
              <a:rPr lang="en-US" sz="2800" dirty="0" smtClean="0">
                <a:solidFill>
                  <a:schemeClr val="tx1"/>
                </a:solidFill>
              </a:rPr>
              <a:t>Professor and Director</a:t>
            </a:r>
          </a:p>
          <a:p>
            <a:r>
              <a:rPr lang="en-US" sz="2800" dirty="0" smtClean="0">
                <a:solidFill>
                  <a:schemeClr val="tx1"/>
                </a:solidFill>
              </a:rPr>
              <a:t>Heart Disease Prevention Program</a:t>
            </a:r>
          </a:p>
          <a:p>
            <a:r>
              <a:rPr lang="en-US" sz="2800" dirty="0" smtClean="0">
                <a:solidFill>
                  <a:schemeClr val="tx1"/>
                </a:solidFill>
              </a:rPr>
              <a:t>Division of Cardiology, University of California, Irvine</a:t>
            </a:r>
            <a:endParaRPr lang="en-US" sz="2800" dirty="0">
              <a:solidFill>
                <a:schemeClr val="tx1"/>
              </a:solidFill>
            </a:endParaRPr>
          </a:p>
        </p:txBody>
      </p:sp>
    </p:spTree>
    <p:extLst>
      <p:ext uri="{BB962C8B-B14F-4D97-AF65-F5344CB8AC3E}">
        <p14:creationId xmlns:p14="http://schemas.microsoft.com/office/powerpoint/2010/main" val="52256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5613" y="254000"/>
            <a:ext cx="8226425" cy="9763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0" tIns="0" rIns="0" bIns="0" anchor="t">
            <a:normAutofit fontScale="90000"/>
          </a:bodyPr>
          <a:lstStyle/>
          <a:p>
            <a:pPr>
              <a:lnSpc>
                <a:spcPct val="90000"/>
              </a:lnSpc>
            </a:pPr>
            <a:r>
              <a:rPr lang="en-US" altLang="en-US"/>
              <a:t>Stanford Coronary Risk </a:t>
            </a:r>
            <a:br>
              <a:rPr lang="en-US" altLang="en-US"/>
            </a:br>
            <a:r>
              <a:rPr lang="en-US" altLang="en-US"/>
              <a:t>Intervention Project (SCRIP)</a:t>
            </a:r>
            <a:br>
              <a:rPr lang="en-US" altLang="en-US"/>
            </a:br>
            <a:endParaRPr lang="en-US" altLang="en-US"/>
          </a:p>
        </p:txBody>
      </p:sp>
      <p:sp>
        <p:nvSpPr>
          <p:cNvPr id="87043" name="Rectangle 3"/>
          <p:cNvSpPr>
            <a:spLocks noGrp="1" noChangeArrowheads="1"/>
          </p:cNvSpPr>
          <p:nvPr>
            <p:ph type="body" idx="1"/>
          </p:nvPr>
        </p:nvSpPr>
        <p:spPr>
          <a:xfrm>
            <a:off x="685800" y="1600200"/>
            <a:ext cx="7772400" cy="4495800"/>
          </a:xfrm>
        </p:spPr>
        <p:txBody>
          <a:bodyPr>
            <a:normAutofit lnSpcReduction="10000"/>
          </a:bodyPr>
          <a:lstStyle/>
          <a:p>
            <a:pPr marL="285750" indent="-285750"/>
            <a:r>
              <a:rPr lang="en-US" altLang="en-US"/>
              <a:t>300 men and woman with CHD, baseline and 4 year  follow-up angiograms</a:t>
            </a:r>
          </a:p>
          <a:p>
            <a:pPr marL="285750" indent="-285750"/>
            <a:r>
              <a:rPr lang="en-US" altLang="en-US"/>
              <a:t>Randomized to &lt;20% fat, &lt;6% saturated fat, &lt;75 mg cholesterol/day, and exercise (Rx group) vs usual care</a:t>
            </a:r>
          </a:p>
          <a:p>
            <a:pPr marL="285750" indent="-285750"/>
            <a:r>
              <a:rPr lang="en-US" altLang="en-US"/>
              <a:t>LDL-C and TG decreased 22% and 20%, and HDL-C increased 20%</a:t>
            </a:r>
          </a:p>
          <a:p>
            <a:pPr marL="285750" indent="-285750"/>
            <a:r>
              <a:rPr lang="en-US" altLang="en-US"/>
              <a:t>Rx group had 47% less progression than control group, </a:t>
            </a:r>
            <a:r>
              <a:rPr lang="en-US" altLang="en-US" i="1"/>
              <a:t>P</a:t>
            </a:r>
            <a:r>
              <a:rPr lang="en-US" altLang="en-US"/>
              <a:t>&lt;0.02 </a:t>
            </a:r>
          </a:p>
          <a:p>
            <a:pPr marL="285750" indent="-285750"/>
            <a:endParaRPr lang="en-US" altLang="en-US" sz="2800"/>
          </a:p>
        </p:txBody>
      </p:sp>
      <p:graphicFrame>
        <p:nvGraphicFramePr>
          <p:cNvPr id="87050" name="Group 10"/>
          <p:cNvGraphicFramePr>
            <a:graphicFrameLocks noGrp="1"/>
          </p:cNvGraphicFramePr>
          <p:nvPr/>
        </p:nvGraphicFramePr>
        <p:xfrm>
          <a:off x="652463" y="6294438"/>
          <a:ext cx="6670675" cy="579120"/>
        </p:xfrm>
        <a:graphic>
          <a:graphicData uri="http://schemas.openxmlformats.org/drawingml/2006/table">
            <a:tbl>
              <a:tblPr/>
              <a:tblGrid>
                <a:gridCol w="6670675"/>
              </a:tblGrid>
              <a:tr h="355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marL="911225">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marL="1771650">
                        <a:spcBef>
                          <a:spcPct val="20000"/>
                        </a:spcBef>
                        <a:defRPr>
                          <a:solidFill>
                            <a:schemeClr val="tx1"/>
                          </a:solidFill>
                          <a:latin typeface="Times New Roman" pitchFamily="18" charset="0"/>
                        </a:defRPr>
                      </a:lvl5pPr>
                      <a:lvl6pPr marL="2228850" eaLnBrk="0" fontAlgn="base" hangingPunct="0">
                        <a:spcBef>
                          <a:spcPct val="20000"/>
                        </a:spcBef>
                        <a:spcAft>
                          <a:spcPct val="0"/>
                        </a:spcAft>
                        <a:defRPr>
                          <a:solidFill>
                            <a:schemeClr val="tx1"/>
                          </a:solidFill>
                          <a:latin typeface="Times New Roman" pitchFamily="18" charset="0"/>
                        </a:defRPr>
                      </a:lvl6pPr>
                      <a:lvl7pPr marL="2686050" eaLnBrk="0" fontAlgn="base" hangingPunct="0">
                        <a:spcBef>
                          <a:spcPct val="20000"/>
                        </a:spcBef>
                        <a:spcAft>
                          <a:spcPct val="0"/>
                        </a:spcAft>
                        <a:defRPr>
                          <a:solidFill>
                            <a:schemeClr val="tx1"/>
                          </a:solidFill>
                          <a:latin typeface="Times New Roman" pitchFamily="18" charset="0"/>
                        </a:defRPr>
                      </a:lvl7pPr>
                      <a:lvl8pPr marL="3143250" eaLnBrk="0" fontAlgn="base" hangingPunct="0">
                        <a:spcBef>
                          <a:spcPct val="20000"/>
                        </a:spcBef>
                        <a:spcAft>
                          <a:spcPct val="0"/>
                        </a:spcAft>
                        <a:defRPr>
                          <a:solidFill>
                            <a:schemeClr val="tx1"/>
                          </a:solidFill>
                          <a:latin typeface="Times New Roman" pitchFamily="18" charset="0"/>
                        </a:defRPr>
                      </a:lvl8pPr>
                      <a:lvl9pPr marL="360045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accent2"/>
                          </a:solidFill>
                          <a:effectLst/>
                          <a:latin typeface="Times New Roman" pitchFamily="18" charset="0"/>
                        </a:rPr>
                        <a:t>Haskell et al. </a:t>
                      </a:r>
                      <a:r>
                        <a:rPr kumimoji="0" lang="en-US" altLang="en-US" sz="1600" b="1" i="1" u="none" strike="noStrike" cap="none" normalizeH="0" baseline="0" smtClean="0">
                          <a:ln>
                            <a:noFill/>
                          </a:ln>
                          <a:solidFill>
                            <a:schemeClr val="accent2"/>
                          </a:solidFill>
                          <a:effectLst/>
                          <a:latin typeface="Times New Roman" pitchFamily="18" charset="0"/>
                        </a:rPr>
                        <a:t>Circulation</a:t>
                      </a:r>
                      <a:r>
                        <a:rPr kumimoji="0" lang="en-US" altLang="en-US" sz="1600" b="1" i="0" u="none" strike="noStrike" cap="none" normalizeH="0" baseline="0" smtClean="0">
                          <a:ln>
                            <a:noFill/>
                          </a:ln>
                          <a:solidFill>
                            <a:schemeClr val="accent2"/>
                          </a:solidFill>
                          <a:effectLst/>
                          <a:latin typeface="Times New Roman" pitchFamily="18" charset="0"/>
                        </a:rPr>
                        <a:t> 1994; 89:975-990. </a:t>
                      </a:r>
                      <a:br>
                        <a:rPr kumimoji="0" lang="en-US" altLang="en-US" sz="1600" b="1" i="0" u="none" strike="noStrike" cap="none" normalizeH="0" baseline="0" smtClean="0">
                          <a:ln>
                            <a:noFill/>
                          </a:ln>
                          <a:solidFill>
                            <a:schemeClr val="accent2"/>
                          </a:solidFill>
                          <a:effectLst/>
                          <a:latin typeface="Times New Roman" pitchFamily="18" charset="0"/>
                        </a:rPr>
                      </a:br>
                      <a:r>
                        <a:rPr kumimoji="0" lang="en-US" altLang="en-US" sz="1600" b="1" i="0" u="none" strike="noStrike" cap="none" normalizeH="0" baseline="0" smtClean="0">
                          <a:ln>
                            <a:noFill/>
                          </a:ln>
                          <a:solidFill>
                            <a:schemeClr val="accent2"/>
                          </a:solidFill>
                          <a:effectLst/>
                          <a:latin typeface="Times New Roman" pitchFamily="18" charset="0"/>
                        </a:rPr>
                        <a:t>Quinn et al. </a:t>
                      </a:r>
                      <a:r>
                        <a:rPr kumimoji="0" lang="en-US" altLang="en-US" sz="1600" b="1" i="1" u="none" strike="noStrike" cap="none" normalizeH="0" baseline="0" smtClean="0">
                          <a:ln>
                            <a:noFill/>
                          </a:ln>
                          <a:solidFill>
                            <a:schemeClr val="accent2"/>
                          </a:solidFill>
                          <a:effectLst/>
                          <a:latin typeface="Times New Roman" pitchFamily="18" charset="0"/>
                        </a:rPr>
                        <a:t>JACC</a:t>
                      </a:r>
                      <a:r>
                        <a:rPr kumimoji="0" lang="en-US" altLang="en-US" sz="1600" b="1" i="0" u="none" strike="noStrike" cap="none" normalizeH="0" baseline="0" smtClean="0">
                          <a:ln>
                            <a:noFill/>
                          </a:ln>
                          <a:solidFill>
                            <a:schemeClr val="accent2"/>
                          </a:solidFill>
                          <a:effectLst/>
                          <a:latin typeface="Times New Roman" pitchFamily="18" charset="0"/>
                        </a:rPr>
                        <a:t> 1994; 24:900-908.</a:t>
                      </a:r>
                    </a:p>
                  </a:txBody>
                  <a:tcPr horzOverflow="overflow">
                    <a:lnL cap="flat">
                      <a:noFill/>
                    </a:lnL>
                    <a:lnR cap="flat">
                      <a:noFill/>
                    </a:lnR>
                    <a:lnT cap="flat">
                      <a:noFill/>
                    </a:lnT>
                    <a:lnB cap="flat">
                      <a:noFill/>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141921498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219200"/>
          </a:xfrm>
        </p:spPr>
        <p:txBody>
          <a:bodyPr/>
          <a:lstStyle/>
          <a:p>
            <a:r>
              <a:rPr lang="en-GB" altLang="en-US"/>
              <a:t>U.S. Diabetes Prevention Project</a:t>
            </a:r>
          </a:p>
        </p:txBody>
      </p:sp>
      <p:sp>
        <p:nvSpPr>
          <p:cNvPr id="93187" name="Rectangle 3"/>
          <p:cNvSpPr>
            <a:spLocks noGrp="1" noChangeArrowheads="1"/>
          </p:cNvSpPr>
          <p:nvPr>
            <p:ph type="body" idx="1"/>
          </p:nvPr>
        </p:nvSpPr>
        <p:spPr>
          <a:xfrm>
            <a:off x="685800" y="1066800"/>
            <a:ext cx="7772400" cy="4495800"/>
          </a:xfrm>
        </p:spPr>
        <p:txBody>
          <a:bodyPr>
            <a:normAutofit fontScale="92500"/>
          </a:bodyPr>
          <a:lstStyle/>
          <a:p>
            <a:pPr marL="285750" indent="-285750">
              <a:spcBef>
                <a:spcPct val="100000"/>
              </a:spcBef>
            </a:pPr>
            <a:r>
              <a:rPr lang="en-GB" altLang="en-US"/>
              <a:t>3234 subjects with BMI &gt; 34 kg/m</a:t>
            </a:r>
            <a:r>
              <a:rPr lang="en-GB" altLang="en-US" baseline="30000"/>
              <a:t>2</a:t>
            </a:r>
          </a:p>
          <a:p>
            <a:pPr marL="285750" indent="-285750">
              <a:spcBef>
                <a:spcPct val="100000"/>
              </a:spcBef>
            </a:pPr>
            <a:r>
              <a:rPr lang="en-GB" altLang="en-US"/>
              <a:t>Placebo, metformin, and lifestyle modification</a:t>
            </a:r>
          </a:p>
          <a:p>
            <a:pPr marL="285750" indent="-285750">
              <a:spcBef>
                <a:spcPct val="100000"/>
              </a:spcBef>
            </a:pPr>
            <a:r>
              <a:rPr lang="en-GB" altLang="en-US"/>
              <a:t>Lifestyle modification goal &gt; 7% weight loss with diet and exercise (</a:t>
            </a:r>
            <a:r>
              <a:rPr lang="en-GB" altLang="en-US">
                <a:sym typeface="Arial Narrow Special G2" pitchFamily="34" charset="2"/>
              </a:rPr>
              <a:t> 150 min / week)</a:t>
            </a:r>
          </a:p>
          <a:p>
            <a:pPr marL="285750" indent="-285750">
              <a:spcBef>
                <a:spcPct val="100000"/>
              </a:spcBef>
            </a:pPr>
            <a:r>
              <a:rPr lang="en-GB" altLang="en-US">
                <a:sym typeface="Arial Narrow Special G2" pitchFamily="34" charset="2"/>
              </a:rPr>
              <a:t>New onset diabetes: 11% placebo, </a:t>
            </a:r>
            <a:br>
              <a:rPr lang="en-GB" altLang="en-US">
                <a:sym typeface="Arial Narrow Special G2" pitchFamily="34" charset="2"/>
              </a:rPr>
            </a:br>
            <a:r>
              <a:rPr lang="en-GB" altLang="en-US">
                <a:sym typeface="Arial Narrow Special G2" pitchFamily="34" charset="2"/>
              </a:rPr>
              <a:t>7% metformin, 4.8% lifestyle group</a:t>
            </a:r>
          </a:p>
          <a:p>
            <a:pPr marL="285750" indent="-285750">
              <a:spcBef>
                <a:spcPct val="100000"/>
              </a:spcBef>
            </a:pPr>
            <a:endParaRPr lang="en-GB" altLang="en-US"/>
          </a:p>
        </p:txBody>
      </p:sp>
      <p:sp>
        <p:nvSpPr>
          <p:cNvPr id="93188" name="Text Box 4"/>
          <p:cNvSpPr txBox="1">
            <a:spLocks noChangeArrowheads="1"/>
          </p:cNvSpPr>
          <p:nvPr/>
        </p:nvSpPr>
        <p:spPr bwMode="auto">
          <a:xfrm>
            <a:off x="673100" y="6324600"/>
            <a:ext cx="111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solidFill>
                  <a:schemeClr val="accent2"/>
                </a:solidFill>
                <a:latin typeface="Arial" charset="0"/>
              </a:rPr>
              <a:t>NEJM 2002</a:t>
            </a:r>
          </a:p>
        </p:txBody>
      </p:sp>
    </p:spTree>
    <p:extLst>
      <p:ext uri="{BB962C8B-B14F-4D97-AF65-F5344CB8AC3E}">
        <p14:creationId xmlns:p14="http://schemas.microsoft.com/office/powerpoint/2010/main" val="34198187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0"/>
            <a:ext cx="7772400" cy="1447800"/>
          </a:xfrm>
        </p:spPr>
        <p:txBody>
          <a:bodyPr/>
          <a:lstStyle/>
          <a:p>
            <a:r>
              <a:rPr lang="en-GB" altLang="en-US"/>
              <a:t>Finnish Diabetes Prevention Study</a:t>
            </a:r>
          </a:p>
        </p:txBody>
      </p:sp>
      <p:sp>
        <p:nvSpPr>
          <p:cNvPr id="94211" name="Rectangle 3"/>
          <p:cNvSpPr>
            <a:spLocks noGrp="1" noChangeArrowheads="1"/>
          </p:cNvSpPr>
          <p:nvPr>
            <p:ph type="body" idx="1"/>
          </p:nvPr>
        </p:nvSpPr>
        <p:spPr>
          <a:xfrm>
            <a:off x="685800" y="1371600"/>
            <a:ext cx="7772400" cy="4724400"/>
          </a:xfrm>
        </p:spPr>
        <p:txBody>
          <a:bodyPr>
            <a:normAutofit fontScale="92500" lnSpcReduction="10000"/>
          </a:bodyPr>
          <a:lstStyle/>
          <a:p>
            <a:pPr marL="285750" indent="-285750">
              <a:spcBef>
                <a:spcPct val="90000"/>
              </a:spcBef>
            </a:pPr>
            <a:r>
              <a:rPr lang="en-GB" altLang="en-US"/>
              <a:t>522 overweight subjects; Intervention group - met with dietician 4 x /yr and supervised exercise vs control group (pamphlet)</a:t>
            </a:r>
          </a:p>
          <a:p>
            <a:pPr marL="285750" indent="-285750">
              <a:spcBef>
                <a:spcPct val="90000"/>
              </a:spcBef>
            </a:pPr>
            <a:r>
              <a:rPr lang="en-GB" altLang="en-US"/>
              <a:t>Goals: 1) 5 lb wt loss  2) 15gm of fiber/1000 cal  3)  &lt; 30% fat  4) &lt; 10% saturated fat  5) 30 minutes of exercise /day</a:t>
            </a:r>
          </a:p>
          <a:p>
            <a:pPr marL="285750" indent="-285750">
              <a:spcBef>
                <a:spcPct val="90000"/>
              </a:spcBef>
            </a:pPr>
            <a:r>
              <a:rPr lang="en-GB" altLang="en-US"/>
              <a:t>Intervention group met 4/5 goals 0% new diabetes, vs control group met 0 goals 32% new diabetes</a:t>
            </a:r>
          </a:p>
        </p:txBody>
      </p:sp>
      <p:sp>
        <p:nvSpPr>
          <p:cNvPr id="94212" name="Text Box 4"/>
          <p:cNvSpPr txBox="1">
            <a:spLocks noChangeArrowheads="1"/>
          </p:cNvSpPr>
          <p:nvPr/>
        </p:nvSpPr>
        <p:spPr bwMode="auto">
          <a:xfrm>
            <a:off x="673100" y="6324600"/>
            <a:ext cx="111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solidFill>
                  <a:schemeClr val="accent2"/>
                </a:solidFill>
                <a:latin typeface="Arial" charset="0"/>
              </a:rPr>
              <a:t>NEJM 2001</a:t>
            </a:r>
          </a:p>
        </p:txBody>
      </p:sp>
    </p:spTree>
    <p:extLst>
      <p:ext uri="{BB962C8B-B14F-4D97-AF65-F5344CB8AC3E}">
        <p14:creationId xmlns:p14="http://schemas.microsoft.com/office/powerpoint/2010/main" val="278721253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altLang="en-US"/>
              <a:t>Benefits of fish oil supplementation</a:t>
            </a:r>
            <a:br>
              <a:rPr lang="en-US" altLang="en-US"/>
            </a:br>
            <a:endParaRPr lang="en-US" altLang="en-US"/>
          </a:p>
        </p:txBody>
      </p:sp>
      <p:sp>
        <p:nvSpPr>
          <p:cNvPr id="169987" name="Rectangle 3"/>
          <p:cNvSpPr>
            <a:spLocks noGrp="1" noChangeArrowheads="1"/>
          </p:cNvSpPr>
          <p:nvPr>
            <p:ph type="body" idx="1"/>
          </p:nvPr>
        </p:nvSpPr>
        <p:spPr/>
        <p:txBody>
          <a:bodyPr/>
          <a:lstStyle/>
          <a:p>
            <a:pPr marL="285750" indent="-285750">
              <a:spcBef>
                <a:spcPct val="120000"/>
              </a:spcBef>
              <a:buClr>
                <a:schemeClr val="accent2"/>
              </a:buClr>
            </a:pPr>
            <a:r>
              <a:rPr lang="en-US" altLang="en-US"/>
              <a:t>In the Diet and Reinfarction Trial (DART) in 2033 men with CHD increased intake of fish or use of 2 fish oil caps/day reduced CHD mortality 29% over 2 years</a:t>
            </a:r>
          </a:p>
          <a:p>
            <a:pPr marL="285750" indent="-285750">
              <a:spcBef>
                <a:spcPct val="120000"/>
              </a:spcBef>
              <a:buClr>
                <a:schemeClr val="accent2"/>
              </a:buClr>
            </a:pPr>
            <a:r>
              <a:rPr lang="en-US" altLang="en-US"/>
              <a:t>In GISSI 11324 men and woman with CHD use of 1 gr. of n-3 PUFA decreased CVD events including mortality 15%</a:t>
            </a:r>
          </a:p>
          <a:p>
            <a:pPr marL="285750" indent="-285750">
              <a:spcBef>
                <a:spcPct val="120000"/>
              </a:spcBef>
              <a:buClr>
                <a:schemeClr val="accent2"/>
              </a:buClr>
            </a:pPr>
            <a:endParaRPr lang="en-US" altLang="en-US"/>
          </a:p>
        </p:txBody>
      </p:sp>
      <p:graphicFrame>
        <p:nvGraphicFramePr>
          <p:cNvPr id="169988" name="Group 4"/>
          <p:cNvGraphicFramePr>
            <a:graphicFrameLocks noGrp="1"/>
          </p:cNvGraphicFramePr>
          <p:nvPr/>
        </p:nvGraphicFramePr>
        <p:xfrm>
          <a:off x="739775" y="6248400"/>
          <a:ext cx="8061325" cy="384048"/>
        </p:xfrm>
        <a:graphic>
          <a:graphicData uri="http://schemas.openxmlformats.org/drawingml/2006/table">
            <a:tbl>
              <a:tblPr/>
              <a:tblGrid>
                <a:gridCol w="8061325"/>
              </a:tblGrid>
              <a:tr h="330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marL="911225">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marL="1771650">
                        <a:spcBef>
                          <a:spcPct val="20000"/>
                        </a:spcBef>
                        <a:defRPr>
                          <a:solidFill>
                            <a:schemeClr val="tx1"/>
                          </a:solidFill>
                          <a:latin typeface="Times New Roman" pitchFamily="18" charset="0"/>
                        </a:defRPr>
                      </a:lvl5pPr>
                      <a:lvl6pPr marL="2228850" eaLnBrk="0" fontAlgn="base" hangingPunct="0">
                        <a:spcBef>
                          <a:spcPct val="20000"/>
                        </a:spcBef>
                        <a:spcAft>
                          <a:spcPct val="0"/>
                        </a:spcAft>
                        <a:defRPr>
                          <a:solidFill>
                            <a:schemeClr val="tx1"/>
                          </a:solidFill>
                          <a:latin typeface="Times New Roman" pitchFamily="18" charset="0"/>
                        </a:defRPr>
                      </a:lvl6pPr>
                      <a:lvl7pPr marL="2686050" eaLnBrk="0" fontAlgn="base" hangingPunct="0">
                        <a:spcBef>
                          <a:spcPct val="20000"/>
                        </a:spcBef>
                        <a:spcAft>
                          <a:spcPct val="0"/>
                        </a:spcAft>
                        <a:defRPr>
                          <a:solidFill>
                            <a:schemeClr val="tx1"/>
                          </a:solidFill>
                          <a:latin typeface="Times New Roman" pitchFamily="18" charset="0"/>
                        </a:defRPr>
                      </a:lvl7pPr>
                      <a:lvl8pPr marL="3143250" eaLnBrk="0" fontAlgn="base" hangingPunct="0">
                        <a:spcBef>
                          <a:spcPct val="20000"/>
                        </a:spcBef>
                        <a:spcAft>
                          <a:spcPct val="0"/>
                        </a:spcAft>
                        <a:defRPr>
                          <a:solidFill>
                            <a:schemeClr val="tx1"/>
                          </a:solidFill>
                          <a:latin typeface="Times New Roman" pitchFamily="18" charset="0"/>
                        </a:defRPr>
                      </a:lvl8pPr>
                      <a:lvl9pPr marL="360045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altLang="en-US" sz="1600" b="1" i="1" u="none" strike="noStrike" cap="none" normalizeH="0" baseline="0" smtClean="0">
                          <a:ln>
                            <a:noFill/>
                          </a:ln>
                          <a:solidFill>
                            <a:schemeClr val="accent2"/>
                          </a:solidFill>
                          <a:effectLst/>
                          <a:latin typeface="Times New Roman" pitchFamily="18" charset="0"/>
                        </a:rPr>
                        <a:t>Lancet</a:t>
                      </a:r>
                      <a:r>
                        <a:rPr kumimoji="0" lang="en-US" altLang="en-US" sz="1600" b="1" i="0" u="none" strike="noStrike" cap="none" normalizeH="0" baseline="0" smtClean="0">
                          <a:ln>
                            <a:noFill/>
                          </a:ln>
                          <a:solidFill>
                            <a:schemeClr val="accent2"/>
                          </a:solidFill>
                          <a:effectLst/>
                          <a:latin typeface="Times New Roman" pitchFamily="18" charset="0"/>
                        </a:rPr>
                        <a:t> 1989; 2;757-761, and 1999; 345:447-455.</a:t>
                      </a:r>
                    </a:p>
                  </a:txBody>
                  <a:tcPr horzOverflow="overflow">
                    <a:lnL cap="flat">
                      <a:noFill/>
                    </a:lnL>
                    <a:lnR cap="flat">
                      <a:noFill/>
                    </a:lnR>
                    <a:lnT cap="flat">
                      <a:noFill/>
                    </a:lnT>
                    <a:lnB cap="flat">
                      <a:noFill/>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193941617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762000"/>
          </a:xfrm>
        </p:spPr>
        <p:txBody>
          <a:bodyPr/>
          <a:lstStyle/>
          <a:p>
            <a:r>
              <a:rPr lang="en-US" altLang="en-US"/>
              <a:t>Nuts, Soy, Phytosterols, Garlic</a:t>
            </a:r>
          </a:p>
        </p:txBody>
      </p:sp>
      <p:sp>
        <p:nvSpPr>
          <p:cNvPr id="19459" name="Rectangle 3"/>
          <p:cNvSpPr>
            <a:spLocks noGrp="1" noChangeArrowheads="1"/>
          </p:cNvSpPr>
          <p:nvPr>
            <p:ph type="body" idx="1"/>
          </p:nvPr>
        </p:nvSpPr>
        <p:spPr>
          <a:xfrm>
            <a:off x="685800" y="1066800"/>
            <a:ext cx="8229600" cy="4495800"/>
          </a:xfrm>
        </p:spPr>
        <p:txBody>
          <a:bodyPr>
            <a:normAutofit fontScale="92500" lnSpcReduction="20000"/>
          </a:bodyPr>
          <a:lstStyle/>
          <a:p>
            <a:r>
              <a:rPr lang="en-US" altLang="en-US"/>
              <a:t>Nurses’ Health Study: five 1oz servings of nuts per week associated with 40% lower risk of CHD events</a:t>
            </a:r>
          </a:p>
          <a:p>
            <a:r>
              <a:rPr lang="en-US" altLang="en-US"/>
              <a:t>Metaanalysis of 38 trials of soy protein showed 47g intake lowered total, LDL-C, and trigs 9%, 13%, and 11%</a:t>
            </a:r>
          </a:p>
          <a:p>
            <a:r>
              <a:rPr lang="en-US" altLang="en-US"/>
              <a:t>Phytosterol-supplemented foods (e.g., stanol ester margarine) lowers LDL-C avg. 10%</a:t>
            </a:r>
          </a:p>
          <a:p>
            <a:r>
              <a:rPr lang="en-US" altLang="en-US"/>
              <a:t>Meta-analysis of garlic studies showed 9% total cholesterol reduction (1/2-1 clove daily for 6 months).</a:t>
            </a:r>
          </a:p>
          <a:p>
            <a:endParaRPr lang="en-US" altLang="en-US"/>
          </a:p>
        </p:txBody>
      </p:sp>
    </p:spTree>
    <p:extLst>
      <p:ext uri="{BB962C8B-B14F-4D97-AF65-F5344CB8AC3E}">
        <p14:creationId xmlns:p14="http://schemas.microsoft.com/office/powerpoint/2010/main" val="33373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6"/>
          <p:cNvSpPr>
            <a:spLocks noGrp="1" noChangeArrowheads="1"/>
          </p:cNvSpPr>
          <p:nvPr>
            <p:ph type="title"/>
          </p:nvPr>
        </p:nvSpPr>
        <p:spPr>
          <a:xfrm>
            <a:off x="685800" y="228600"/>
            <a:ext cx="7772400" cy="1143000"/>
          </a:xfrm>
        </p:spPr>
        <p:txBody>
          <a:bodyPr>
            <a:normAutofit fontScale="90000"/>
          </a:bodyPr>
          <a:lstStyle/>
          <a:p>
            <a:r>
              <a:rPr lang="en-US" altLang="en-US" sz="4000"/>
              <a:t>Controversy regarding efficacy of Soy Protein</a:t>
            </a:r>
          </a:p>
        </p:txBody>
      </p:sp>
      <p:pic>
        <p:nvPicPr>
          <p:cNvPr id="130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8458200" cy="5222875"/>
          </a:xfrm>
          <a:noFill/>
          <a:ln/>
        </p:spPr>
      </p:pic>
    </p:spTree>
    <p:extLst>
      <p:ext uri="{BB962C8B-B14F-4D97-AF65-F5344CB8AC3E}">
        <p14:creationId xmlns:p14="http://schemas.microsoft.com/office/powerpoint/2010/main" val="48994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p:txBody>
          <a:bodyPr>
            <a:normAutofit fontScale="90000"/>
          </a:bodyPr>
          <a:lstStyle/>
          <a:p>
            <a:r>
              <a:rPr lang="en-US" altLang="en-US"/>
              <a:t>Lifestyle Heart Trial</a:t>
            </a:r>
            <a:br>
              <a:rPr lang="en-US" altLang="en-US"/>
            </a:br>
            <a:endParaRPr lang="en-US" altLang="en-US"/>
          </a:p>
        </p:txBody>
      </p:sp>
      <p:sp>
        <p:nvSpPr>
          <p:cNvPr id="103427" name="Rectangle 1027"/>
          <p:cNvSpPr>
            <a:spLocks noGrp="1" noChangeArrowheads="1"/>
          </p:cNvSpPr>
          <p:nvPr>
            <p:ph type="body" idx="1"/>
          </p:nvPr>
        </p:nvSpPr>
        <p:spPr>
          <a:xfrm>
            <a:off x="685800" y="1219200"/>
            <a:ext cx="7772400" cy="4876800"/>
          </a:xfrm>
        </p:spPr>
        <p:txBody>
          <a:bodyPr>
            <a:normAutofit lnSpcReduction="10000"/>
          </a:bodyPr>
          <a:lstStyle/>
          <a:p>
            <a:pPr marL="285750" indent="-285750">
              <a:buClr>
                <a:schemeClr val="accent2"/>
              </a:buClr>
            </a:pPr>
            <a:r>
              <a:rPr lang="en-US" altLang="en-US"/>
              <a:t>41 male and female CHD patients</a:t>
            </a:r>
          </a:p>
          <a:p>
            <a:pPr marL="285750" indent="-285750">
              <a:buClr>
                <a:schemeClr val="accent2"/>
              </a:buClr>
            </a:pPr>
            <a:r>
              <a:rPr lang="en-US" altLang="en-US"/>
              <a:t>Randomized to &lt;10% fat diet, exercise and meditation (Rx group) vs. Step 1 diet</a:t>
            </a:r>
          </a:p>
          <a:p>
            <a:pPr marL="285750" indent="-285750">
              <a:buClr>
                <a:schemeClr val="accent2"/>
              </a:buClr>
            </a:pPr>
            <a:r>
              <a:rPr lang="en-US" altLang="en-US"/>
              <a:t>At one year 37% LDL-C reduction, 22% weight loss, and 1.8 % regression in Rx group vs 2.3% progression in control group (quantitative coronary angiography)</a:t>
            </a:r>
          </a:p>
          <a:p>
            <a:pPr marL="285750" indent="-285750">
              <a:buClr>
                <a:schemeClr val="accent2"/>
              </a:buClr>
            </a:pPr>
            <a:r>
              <a:rPr lang="en-US" altLang="en-US"/>
              <a:t>At 5 years 20% LDL-C reduction, 3.1% regression in Rx group vs 11.8% progression in control group (n=35)</a:t>
            </a:r>
          </a:p>
          <a:p>
            <a:pPr marL="285750" indent="-285750">
              <a:buFontTx/>
              <a:buNone/>
            </a:pPr>
            <a:endParaRPr lang="en-US" altLang="en-US"/>
          </a:p>
        </p:txBody>
      </p:sp>
      <p:graphicFrame>
        <p:nvGraphicFramePr>
          <p:cNvPr id="103428" name="Group 1028"/>
          <p:cNvGraphicFramePr>
            <a:graphicFrameLocks noGrp="1"/>
          </p:cNvGraphicFramePr>
          <p:nvPr/>
        </p:nvGraphicFramePr>
        <p:xfrm>
          <a:off x="647700" y="6629400"/>
          <a:ext cx="8216900" cy="335280"/>
        </p:xfrm>
        <a:graphic>
          <a:graphicData uri="http://schemas.openxmlformats.org/drawingml/2006/table">
            <a:tbl>
              <a:tblPr/>
              <a:tblGrid>
                <a:gridCol w="8216900"/>
              </a:tblGrid>
              <a:tr h="228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marL="911225">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marL="1771650">
                        <a:spcBef>
                          <a:spcPct val="20000"/>
                        </a:spcBef>
                        <a:defRPr>
                          <a:solidFill>
                            <a:schemeClr val="tx1"/>
                          </a:solidFill>
                          <a:latin typeface="Times New Roman" pitchFamily="18" charset="0"/>
                        </a:defRPr>
                      </a:lvl5pPr>
                      <a:lvl6pPr marL="2228850" eaLnBrk="0" fontAlgn="base" hangingPunct="0">
                        <a:spcBef>
                          <a:spcPct val="20000"/>
                        </a:spcBef>
                        <a:spcAft>
                          <a:spcPct val="0"/>
                        </a:spcAft>
                        <a:defRPr>
                          <a:solidFill>
                            <a:schemeClr val="tx1"/>
                          </a:solidFill>
                          <a:latin typeface="Times New Roman" pitchFamily="18" charset="0"/>
                        </a:defRPr>
                      </a:lvl6pPr>
                      <a:lvl7pPr marL="2686050" eaLnBrk="0" fontAlgn="base" hangingPunct="0">
                        <a:spcBef>
                          <a:spcPct val="20000"/>
                        </a:spcBef>
                        <a:spcAft>
                          <a:spcPct val="0"/>
                        </a:spcAft>
                        <a:defRPr>
                          <a:solidFill>
                            <a:schemeClr val="tx1"/>
                          </a:solidFill>
                          <a:latin typeface="Times New Roman" pitchFamily="18" charset="0"/>
                        </a:defRPr>
                      </a:lvl7pPr>
                      <a:lvl8pPr marL="3143250" eaLnBrk="0" fontAlgn="base" hangingPunct="0">
                        <a:spcBef>
                          <a:spcPct val="20000"/>
                        </a:spcBef>
                        <a:spcAft>
                          <a:spcPct val="0"/>
                        </a:spcAft>
                        <a:defRPr>
                          <a:solidFill>
                            <a:schemeClr val="tx1"/>
                          </a:solidFill>
                          <a:latin typeface="Times New Roman" pitchFamily="18" charset="0"/>
                        </a:defRPr>
                      </a:lvl8pPr>
                      <a:lvl9pPr marL="360045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accent2"/>
                          </a:solidFill>
                          <a:effectLst/>
                          <a:latin typeface="Times New Roman" pitchFamily="18" charset="0"/>
                        </a:rPr>
                        <a:t>Ornish et al. </a:t>
                      </a:r>
                      <a:r>
                        <a:rPr kumimoji="0" lang="en-US" altLang="en-US" sz="1600" b="1" i="1" u="none" strike="noStrike" cap="none" normalizeH="0" baseline="0" smtClean="0">
                          <a:ln>
                            <a:noFill/>
                          </a:ln>
                          <a:solidFill>
                            <a:schemeClr val="accent2"/>
                          </a:solidFill>
                          <a:effectLst/>
                          <a:latin typeface="Times New Roman" pitchFamily="18" charset="0"/>
                        </a:rPr>
                        <a:t>Lancet</a:t>
                      </a:r>
                      <a:r>
                        <a:rPr kumimoji="0" lang="en-US" altLang="en-US" sz="1600" b="1" i="0" u="none" strike="noStrike" cap="none" normalizeH="0" baseline="0" smtClean="0">
                          <a:ln>
                            <a:noFill/>
                          </a:ln>
                          <a:solidFill>
                            <a:schemeClr val="accent2"/>
                          </a:solidFill>
                          <a:effectLst/>
                          <a:latin typeface="Times New Roman" pitchFamily="18" charset="0"/>
                        </a:rPr>
                        <a:t> 1990; 336:129-133, and </a:t>
                      </a:r>
                      <a:r>
                        <a:rPr kumimoji="0" lang="en-US" altLang="en-US" sz="1600" b="1" i="1" u="none" strike="noStrike" cap="none" normalizeH="0" baseline="0" smtClean="0">
                          <a:ln>
                            <a:noFill/>
                          </a:ln>
                          <a:solidFill>
                            <a:schemeClr val="accent2"/>
                          </a:solidFill>
                          <a:effectLst/>
                          <a:latin typeface="Times New Roman" pitchFamily="18" charset="0"/>
                        </a:rPr>
                        <a:t>JAMA</a:t>
                      </a:r>
                      <a:r>
                        <a:rPr kumimoji="0" lang="en-US" altLang="en-US" sz="1600" b="1" i="0" u="none" strike="noStrike" cap="none" normalizeH="0" baseline="0" smtClean="0">
                          <a:ln>
                            <a:noFill/>
                          </a:ln>
                          <a:solidFill>
                            <a:schemeClr val="accent2"/>
                          </a:solidFill>
                          <a:effectLst/>
                          <a:latin typeface="Times New Roman" pitchFamily="18" charset="0"/>
                        </a:rPr>
                        <a:t> 1998; 280:2001-2007.</a:t>
                      </a:r>
                    </a:p>
                  </a:txBody>
                  <a:tcPr horzOverflow="overflow">
                    <a:lnL cap="flat">
                      <a:noFill/>
                    </a:lnL>
                    <a:lnR cap="flat">
                      <a:noFill/>
                    </a:lnR>
                    <a:lnT cap="flat">
                      <a:noFill/>
                    </a:lnT>
                    <a:lnB cap="flat">
                      <a:noFill/>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384755609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r>
              <a:rPr lang="en-US" altLang="en-US" sz="3600"/>
              <a:t>Dietary Approaches: Zone/Soy Zone</a:t>
            </a:r>
            <a:endParaRPr lang="en-US" altLang="en-US"/>
          </a:p>
        </p:txBody>
      </p:sp>
      <p:sp>
        <p:nvSpPr>
          <p:cNvPr id="6147" name="Rectangle 3"/>
          <p:cNvSpPr>
            <a:spLocks noGrp="1" noChangeArrowheads="1"/>
          </p:cNvSpPr>
          <p:nvPr>
            <p:ph type="body" idx="1"/>
          </p:nvPr>
        </p:nvSpPr>
        <p:spPr>
          <a:xfrm>
            <a:off x="762000" y="990600"/>
            <a:ext cx="7772400" cy="4114800"/>
          </a:xfrm>
        </p:spPr>
        <p:txBody>
          <a:bodyPr>
            <a:normAutofit fontScale="92500" lnSpcReduction="20000"/>
          </a:bodyPr>
          <a:lstStyle/>
          <a:p>
            <a:r>
              <a:rPr lang="en-US" altLang="en-US" sz="2800"/>
              <a:t>Premise is to reduce insulin levels and stabilize glucose control by limiting starchy carbohydrates, emphasize low-density carbohydrates. </a:t>
            </a:r>
          </a:p>
          <a:p>
            <a:r>
              <a:rPr lang="en-US" altLang="en-US" sz="2800"/>
              <a:t>Emphasis on protein (avg. 75g/day for women and 100 g/day for men) (one-third of plate) (soy protein products for Soy Zone) and carbohydrates (primarily from vegetables, fruits to a lesser extent).  Allows limited monounsaturated fats.</a:t>
            </a:r>
          </a:p>
          <a:p>
            <a:r>
              <a:rPr lang="en-US" altLang="en-US" sz="2800"/>
              <a:t>Metaanalysis of clinical trial on soy protein (avg. 47g/day) showed reduction in total cholesterol of 9%, LDL-C 13%, and triglycerides 11% (NEJM 1995; 333: 276-82)</a:t>
            </a:r>
          </a:p>
          <a:p>
            <a:endParaRPr lang="en-US" altLang="en-US" sz="2800"/>
          </a:p>
          <a:p>
            <a:endParaRPr lang="en-US" altLang="en-US" sz="2800"/>
          </a:p>
          <a:p>
            <a:endParaRPr lang="en-US" altLang="en-US"/>
          </a:p>
          <a:p>
            <a:endParaRPr lang="en-US" altLang="en-US"/>
          </a:p>
          <a:p>
            <a:endParaRPr lang="en-US" altLang="en-US"/>
          </a:p>
        </p:txBody>
      </p:sp>
    </p:spTree>
    <p:extLst>
      <p:ext uri="{BB962C8B-B14F-4D97-AF65-F5344CB8AC3E}">
        <p14:creationId xmlns:p14="http://schemas.microsoft.com/office/powerpoint/2010/main" val="198029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0"/>
            <a:ext cx="7696200" cy="1447800"/>
          </a:xfrm>
        </p:spPr>
        <p:txBody>
          <a:bodyPr/>
          <a:lstStyle/>
          <a:p>
            <a:r>
              <a:rPr lang="en-US" altLang="en-US"/>
              <a:t>Dietary Approaches: Atkins</a:t>
            </a:r>
          </a:p>
        </p:txBody>
      </p:sp>
      <p:sp>
        <p:nvSpPr>
          <p:cNvPr id="8195" name="Rectangle 3"/>
          <p:cNvSpPr>
            <a:spLocks noGrp="1" noChangeArrowheads="1"/>
          </p:cNvSpPr>
          <p:nvPr>
            <p:ph type="body" idx="1"/>
          </p:nvPr>
        </p:nvSpPr>
        <p:spPr>
          <a:xfrm>
            <a:off x="609600" y="1143000"/>
            <a:ext cx="7772400" cy="4114800"/>
          </a:xfrm>
        </p:spPr>
        <p:txBody>
          <a:bodyPr>
            <a:normAutofit fontScale="85000" lnSpcReduction="10000"/>
          </a:bodyPr>
          <a:lstStyle/>
          <a:p>
            <a:r>
              <a:rPr lang="en-US" altLang="en-US" sz="2800"/>
              <a:t>Intended to correct unbalanced metabolism by restriction of carbohydrates to reduce insulin production and conversion of excess carbohydrates into stored body fat</a:t>
            </a:r>
          </a:p>
          <a:p>
            <a:r>
              <a:rPr lang="en-US" altLang="en-US" sz="2800"/>
              <a:t>Induction diet limits carbohydrate intake to 20 gms/day (e.g., 3 cups of salad veg or 2 cups salad + 2/3 cup cooked vegs) to induce ketosis/ lypolysis.  Maintenance diet 25-30 gms/day. </a:t>
            </a:r>
          </a:p>
          <a:p>
            <a:r>
              <a:rPr lang="en-US" altLang="en-US" sz="2800"/>
              <a:t>Pure proteins, fats, and protein/fat allowed (all meats, fish, foul, eggs, cheese, veg oils, butter)</a:t>
            </a:r>
          </a:p>
          <a:p>
            <a:r>
              <a:rPr lang="en-US" altLang="en-US" sz="2800"/>
              <a:t> Most carbohydrates are not allowed--fruits, bread, grains, starchy vegs, or dairy products.</a:t>
            </a:r>
          </a:p>
          <a:p>
            <a:endParaRPr lang="en-US" altLang="en-US"/>
          </a:p>
        </p:txBody>
      </p:sp>
    </p:spTree>
    <p:extLst>
      <p:ext uri="{BB962C8B-B14F-4D97-AF65-F5344CB8AC3E}">
        <p14:creationId xmlns:p14="http://schemas.microsoft.com/office/powerpoint/2010/main" val="1642560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altLang="en-US"/>
              <a:t>Data on Atkins and Zone diets</a:t>
            </a:r>
            <a:r>
              <a:rPr lang="en-US" altLang="en-US" sz="6000" b="1"/>
              <a:t/>
            </a:r>
            <a:br>
              <a:rPr lang="en-US" altLang="en-US" sz="6000" b="1"/>
            </a:br>
            <a:endParaRPr lang="en-US" altLang="en-US" sz="6000" b="1"/>
          </a:p>
        </p:txBody>
      </p:sp>
      <p:sp>
        <p:nvSpPr>
          <p:cNvPr id="101379" name="Rectangle 3"/>
          <p:cNvSpPr>
            <a:spLocks noGrp="1" noChangeArrowheads="1"/>
          </p:cNvSpPr>
          <p:nvPr>
            <p:ph type="body" idx="1"/>
          </p:nvPr>
        </p:nvSpPr>
        <p:spPr/>
        <p:txBody>
          <a:bodyPr/>
          <a:lstStyle/>
          <a:p>
            <a:pPr marL="285750" indent="-285750">
              <a:spcBef>
                <a:spcPct val="100000"/>
              </a:spcBef>
              <a:buClr>
                <a:schemeClr val="accent2"/>
              </a:buClr>
            </a:pPr>
            <a:r>
              <a:rPr lang="en-US" altLang="en-US"/>
              <a:t>Medline analysis 2001</a:t>
            </a:r>
          </a:p>
          <a:p>
            <a:pPr marL="285750" indent="-285750">
              <a:spcBef>
                <a:spcPct val="100000"/>
              </a:spcBef>
              <a:buClr>
                <a:schemeClr val="accent2"/>
              </a:buClr>
            </a:pPr>
            <a:r>
              <a:rPr lang="en-US" altLang="en-US"/>
              <a:t>No large scale (&gt;50 subjects) long term (&gt;6months) follow-up studies could be identified with weight loss, cardiovascular risk assessment or clinical outcome data</a:t>
            </a:r>
            <a:r>
              <a:rPr lang="en-US" altLang="en-US" sz="3600" b="1"/>
              <a:t>  </a:t>
            </a:r>
          </a:p>
          <a:p>
            <a:pPr marL="285750" indent="-285750">
              <a:spcBef>
                <a:spcPct val="100000"/>
              </a:spcBef>
              <a:buClr>
                <a:schemeClr val="accent2"/>
              </a:buClr>
              <a:buFontTx/>
              <a:buNone/>
            </a:pPr>
            <a:endParaRPr lang="en-US" altLang="en-US"/>
          </a:p>
        </p:txBody>
      </p:sp>
    </p:spTree>
    <p:extLst>
      <p:ext uri="{BB962C8B-B14F-4D97-AF65-F5344CB8AC3E}">
        <p14:creationId xmlns:p14="http://schemas.microsoft.com/office/powerpoint/2010/main" val="382401215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219200"/>
          </a:xfrm>
        </p:spPr>
        <p:txBody>
          <a:bodyPr/>
          <a:lstStyle/>
          <a:p>
            <a:r>
              <a:rPr lang="en-US" altLang="en-US"/>
              <a:t>Dietary Effects on Lipids</a:t>
            </a:r>
          </a:p>
        </p:txBody>
      </p:sp>
      <p:sp>
        <p:nvSpPr>
          <p:cNvPr id="16387" name="Rectangle 3"/>
          <p:cNvSpPr>
            <a:spLocks noGrp="1" noChangeArrowheads="1"/>
          </p:cNvSpPr>
          <p:nvPr>
            <p:ph type="body" idx="1"/>
          </p:nvPr>
        </p:nvSpPr>
        <p:spPr>
          <a:xfrm>
            <a:off x="685800" y="990600"/>
            <a:ext cx="7772400" cy="5867400"/>
          </a:xfrm>
        </p:spPr>
        <p:txBody>
          <a:bodyPr/>
          <a:lstStyle/>
          <a:p>
            <a:r>
              <a:rPr lang="en-US" altLang="en-US"/>
              <a:t>Seven Countries study showed significant correlation between saturated fat intake and blood cholesterol levels</a:t>
            </a:r>
          </a:p>
          <a:p>
            <a:r>
              <a:rPr lang="en-US" altLang="en-US"/>
              <a:t>Meta-analysis of randomized controlled trials shows lowering saturated fat and cholesterol to reduce total and LDL-C 10-15%</a:t>
            </a:r>
          </a:p>
          <a:p>
            <a:r>
              <a:rPr lang="en-US" altLang="en-US"/>
              <a:t>For every 1% increase in intake of saturated fat, blood cholesterol increases 2 mg/dl</a:t>
            </a:r>
          </a:p>
          <a:p>
            <a:r>
              <a:rPr lang="en-US" altLang="en-US"/>
              <a:t>Soluble fiber intake may provide additional LDL-C response over that of a low-fat diet</a:t>
            </a:r>
          </a:p>
        </p:txBody>
      </p:sp>
    </p:spTree>
    <p:extLst>
      <p:ext uri="{BB962C8B-B14F-4D97-AF65-F5344CB8AC3E}">
        <p14:creationId xmlns:p14="http://schemas.microsoft.com/office/powerpoint/2010/main" val="310257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altLang="en-US"/>
              <a:t>Pritikin Lifestyle Program</a:t>
            </a:r>
            <a:br>
              <a:rPr lang="en-US" altLang="en-US"/>
            </a:br>
            <a:endParaRPr lang="en-US" altLang="en-US"/>
          </a:p>
        </p:txBody>
      </p:sp>
      <p:sp>
        <p:nvSpPr>
          <p:cNvPr id="102403" name="Rectangle 3"/>
          <p:cNvSpPr>
            <a:spLocks noGrp="1" noChangeArrowheads="1"/>
          </p:cNvSpPr>
          <p:nvPr>
            <p:ph type="body" idx="1"/>
          </p:nvPr>
        </p:nvSpPr>
        <p:spPr>
          <a:xfrm>
            <a:off x="685800" y="1371600"/>
            <a:ext cx="7772400" cy="4724400"/>
          </a:xfrm>
        </p:spPr>
        <p:txBody>
          <a:bodyPr/>
          <a:lstStyle/>
          <a:p>
            <a:pPr marL="285750" indent="-285750">
              <a:lnSpc>
                <a:spcPct val="95000"/>
              </a:lnSpc>
              <a:spcBef>
                <a:spcPct val="40000"/>
              </a:spcBef>
              <a:buClr>
                <a:schemeClr val="accent2"/>
              </a:buClr>
            </a:pPr>
            <a:r>
              <a:rPr lang="en-US" altLang="en-US" sz="2800"/>
              <a:t>3-week residential program with exercise and ad libitum low fat (&lt;10% of calories) plant based diet</a:t>
            </a:r>
          </a:p>
          <a:p>
            <a:pPr marL="285750" indent="-285750">
              <a:lnSpc>
                <a:spcPct val="95000"/>
              </a:lnSpc>
              <a:spcBef>
                <a:spcPct val="40000"/>
              </a:spcBef>
              <a:buClr>
                <a:schemeClr val="accent2"/>
              </a:buClr>
            </a:pPr>
            <a:r>
              <a:rPr lang="en-US" altLang="en-US" sz="2800"/>
              <a:t>4566 men and woman </a:t>
            </a:r>
          </a:p>
          <a:p>
            <a:pPr marL="285750" indent="-285750">
              <a:lnSpc>
                <a:spcPct val="95000"/>
              </a:lnSpc>
              <a:spcBef>
                <a:spcPct val="40000"/>
              </a:spcBef>
              <a:buClr>
                <a:schemeClr val="accent2"/>
              </a:buClr>
            </a:pPr>
            <a:r>
              <a:rPr lang="en-US" altLang="en-US" sz="2800"/>
              <a:t>Mean LDL-C reduction 25% in men and 20% in woman</a:t>
            </a:r>
          </a:p>
          <a:p>
            <a:pPr marL="285750" indent="-285750">
              <a:lnSpc>
                <a:spcPct val="95000"/>
              </a:lnSpc>
              <a:spcBef>
                <a:spcPct val="40000"/>
              </a:spcBef>
              <a:buClr>
                <a:schemeClr val="accent2"/>
              </a:buClr>
            </a:pPr>
            <a:r>
              <a:rPr lang="en-US" altLang="en-US" sz="2800"/>
              <a:t>Significant reductions in TG and HDL-C</a:t>
            </a:r>
          </a:p>
          <a:p>
            <a:pPr marL="285750" indent="-285750">
              <a:lnSpc>
                <a:spcPct val="95000"/>
              </a:lnSpc>
              <a:spcBef>
                <a:spcPct val="40000"/>
              </a:spcBef>
              <a:buClr>
                <a:schemeClr val="accent2"/>
              </a:buClr>
            </a:pPr>
            <a:r>
              <a:rPr lang="en-US" altLang="en-US" sz="2800"/>
              <a:t>Significant 3.2% reduction in body weight</a:t>
            </a:r>
          </a:p>
          <a:p>
            <a:pPr marL="285750" indent="-285750">
              <a:lnSpc>
                <a:spcPct val="95000"/>
              </a:lnSpc>
              <a:spcBef>
                <a:spcPct val="40000"/>
              </a:spcBef>
              <a:buClr>
                <a:schemeClr val="accent2"/>
              </a:buClr>
            </a:pPr>
            <a:r>
              <a:rPr lang="en-US" altLang="en-US" sz="2800"/>
              <a:t>Limited long-term follow up</a:t>
            </a:r>
          </a:p>
        </p:txBody>
      </p:sp>
      <p:graphicFrame>
        <p:nvGraphicFramePr>
          <p:cNvPr id="102404" name="Group 4"/>
          <p:cNvGraphicFramePr>
            <a:graphicFrameLocks noGrp="1"/>
          </p:cNvGraphicFramePr>
          <p:nvPr/>
        </p:nvGraphicFramePr>
        <p:xfrm>
          <a:off x="657225" y="6350000"/>
          <a:ext cx="7043738" cy="425450"/>
        </p:xfrm>
        <a:graphic>
          <a:graphicData uri="http://schemas.openxmlformats.org/drawingml/2006/table">
            <a:tbl>
              <a:tblPr/>
              <a:tblGrid>
                <a:gridCol w="7043738"/>
              </a:tblGrid>
              <a:tr h="42545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marL="911225">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marL="1771650">
                        <a:spcBef>
                          <a:spcPct val="20000"/>
                        </a:spcBef>
                        <a:defRPr>
                          <a:solidFill>
                            <a:schemeClr val="tx1"/>
                          </a:solidFill>
                          <a:latin typeface="Times New Roman" pitchFamily="18" charset="0"/>
                        </a:defRPr>
                      </a:lvl5pPr>
                      <a:lvl6pPr marL="2228850" eaLnBrk="0" fontAlgn="base" hangingPunct="0">
                        <a:spcBef>
                          <a:spcPct val="20000"/>
                        </a:spcBef>
                        <a:spcAft>
                          <a:spcPct val="0"/>
                        </a:spcAft>
                        <a:defRPr>
                          <a:solidFill>
                            <a:schemeClr val="tx1"/>
                          </a:solidFill>
                          <a:latin typeface="Times New Roman" pitchFamily="18" charset="0"/>
                        </a:defRPr>
                      </a:lvl6pPr>
                      <a:lvl7pPr marL="2686050" eaLnBrk="0" fontAlgn="base" hangingPunct="0">
                        <a:spcBef>
                          <a:spcPct val="20000"/>
                        </a:spcBef>
                        <a:spcAft>
                          <a:spcPct val="0"/>
                        </a:spcAft>
                        <a:defRPr>
                          <a:solidFill>
                            <a:schemeClr val="tx1"/>
                          </a:solidFill>
                          <a:latin typeface="Times New Roman" pitchFamily="18" charset="0"/>
                        </a:defRPr>
                      </a:lvl7pPr>
                      <a:lvl8pPr marL="3143250" eaLnBrk="0" fontAlgn="base" hangingPunct="0">
                        <a:spcBef>
                          <a:spcPct val="20000"/>
                        </a:spcBef>
                        <a:spcAft>
                          <a:spcPct val="0"/>
                        </a:spcAft>
                        <a:defRPr>
                          <a:solidFill>
                            <a:schemeClr val="tx1"/>
                          </a:solidFill>
                          <a:latin typeface="Times New Roman" pitchFamily="18" charset="0"/>
                        </a:defRPr>
                      </a:lvl8pPr>
                      <a:lvl9pPr marL="360045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rPr>
                        <a:t>Barnard et al. </a:t>
                      </a:r>
                      <a:r>
                        <a:rPr kumimoji="0" lang="en-US" altLang="en-US" sz="1600" b="1" i="1" u="none" strike="noStrike" cap="none" normalizeH="0" baseline="0" smtClean="0">
                          <a:ln>
                            <a:noFill/>
                          </a:ln>
                          <a:solidFill>
                            <a:schemeClr val="tx1"/>
                          </a:solidFill>
                          <a:effectLst/>
                          <a:latin typeface="Times New Roman" pitchFamily="18" charset="0"/>
                        </a:rPr>
                        <a:t>Arch Intern Med</a:t>
                      </a:r>
                      <a:r>
                        <a:rPr kumimoji="0" lang="en-US" altLang="en-US" sz="1600" b="1" i="0" u="none" strike="noStrike" cap="none" normalizeH="0" baseline="0" smtClean="0">
                          <a:ln>
                            <a:noFill/>
                          </a:ln>
                          <a:solidFill>
                            <a:schemeClr val="tx1"/>
                          </a:solidFill>
                          <a:effectLst/>
                          <a:latin typeface="Times New Roman" pitchFamily="18" charset="0"/>
                        </a:rPr>
                        <a:t> 1991;151:1389-1394.</a:t>
                      </a:r>
                    </a:p>
                  </a:txBody>
                  <a:tcP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92462644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Slide19"/>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093388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04800" y="990600"/>
            <a:ext cx="86169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80000"/>
              </a:lnSpc>
              <a:spcBef>
                <a:spcPct val="45000"/>
              </a:spcBef>
            </a:pPr>
            <a:r>
              <a:rPr lang="en-US" altLang="en-US" sz="2100" dirty="0">
                <a:latin typeface="Franklin Gothic Demi" pitchFamily="34" charset="0"/>
              </a:rPr>
              <a:t>Very low fat</a:t>
            </a:r>
          </a:p>
          <a:p>
            <a:pPr lvl="1" eaLnBrk="1" hangingPunct="1">
              <a:lnSpc>
                <a:spcPct val="80000"/>
              </a:lnSpc>
              <a:spcBef>
                <a:spcPct val="45000"/>
              </a:spcBef>
            </a:pPr>
            <a:r>
              <a:rPr lang="en-US" altLang="en-US" sz="2100" dirty="0" err="1">
                <a:latin typeface="Franklin Gothic Demi" pitchFamily="34" charset="0"/>
              </a:rPr>
              <a:t>Ornish</a:t>
            </a:r>
            <a:r>
              <a:rPr lang="en-US" altLang="en-US" sz="2100" dirty="0">
                <a:latin typeface="Franklin Gothic Demi" pitchFamily="34" charset="0"/>
              </a:rPr>
              <a:t> (Reversal diet and Prevention diet)</a:t>
            </a:r>
          </a:p>
          <a:p>
            <a:pPr lvl="2" eaLnBrk="1" hangingPunct="1">
              <a:lnSpc>
                <a:spcPct val="80000"/>
              </a:lnSpc>
              <a:spcBef>
                <a:spcPct val="45000"/>
              </a:spcBef>
            </a:pPr>
            <a:r>
              <a:rPr lang="en-US" altLang="en-US" sz="2100" dirty="0">
                <a:latin typeface="Franklin Gothic Demi" pitchFamily="34" charset="0"/>
              </a:rPr>
              <a:t>Vegetarian with 10% calories from fat.  No cooking oils, avocados, nuts, and seeds.  High fiber.  No caloric restriction.</a:t>
            </a:r>
          </a:p>
          <a:p>
            <a:pPr lvl="1" eaLnBrk="1" hangingPunct="1">
              <a:lnSpc>
                <a:spcPct val="80000"/>
              </a:lnSpc>
              <a:spcBef>
                <a:spcPct val="50000"/>
              </a:spcBef>
            </a:pPr>
            <a:r>
              <a:rPr lang="en-US" altLang="en-US" sz="2100" dirty="0" err="1">
                <a:latin typeface="Franklin Gothic Demi" pitchFamily="34" charset="0"/>
              </a:rPr>
              <a:t>Pritikin</a:t>
            </a:r>
            <a:endParaRPr lang="en-US" altLang="en-US" sz="2100" dirty="0">
              <a:latin typeface="Franklin Gothic Demi" pitchFamily="34" charset="0"/>
            </a:endParaRPr>
          </a:p>
          <a:p>
            <a:pPr lvl="2" eaLnBrk="1" hangingPunct="1">
              <a:lnSpc>
                <a:spcPct val="80000"/>
              </a:lnSpc>
              <a:spcBef>
                <a:spcPct val="50000"/>
              </a:spcBef>
            </a:pPr>
            <a:r>
              <a:rPr lang="en-US" altLang="en-US" sz="2100" dirty="0">
                <a:latin typeface="Franklin Gothic Demi" pitchFamily="34" charset="0"/>
              </a:rPr>
              <a:t>Very low-fat (primarily vegetarian) diet based on whole grains, fruits, and vegetables</a:t>
            </a:r>
          </a:p>
          <a:p>
            <a:pPr eaLnBrk="1" hangingPunct="1">
              <a:lnSpc>
                <a:spcPct val="80000"/>
              </a:lnSpc>
              <a:spcBef>
                <a:spcPct val="45000"/>
              </a:spcBef>
            </a:pPr>
            <a:r>
              <a:rPr lang="en-US" altLang="en-US" sz="2100" dirty="0">
                <a:latin typeface="Franklin Gothic Demi" pitchFamily="34" charset="0"/>
              </a:rPr>
              <a:t>Intermediate</a:t>
            </a:r>
          </a:p>
          <a:p>
            <a:pPr lvl="1" eaLnBrk="1" hangingPunct="1">
              <a:lnSpc>
                <a:spcPct val="80000"/>
              </a:lnSpc>
              <a:spcBef>
                <a:spcPct val="45000"/>
              </a:spcBef>
            </a:pPr>
            <a:r>
              <a:rPr lang="en-US" altLang="en-US" sz="2100" dirty="0">
                <a:latin typeface="Franklin Gothic Demi" pitchFamily="34" charset="0"/>
              </a:rPr>
              <a:t>Sugar Busters</a:t>
            </a:r>
          </a:p>
          <a:p>
            <a:pPr lvl="2" eaLnBrk="1" hangingPunct="1">
              <a:lnSpc>
                <a:spcPct val="80000"/>
              </a:lnSpc>
              <a:spcBef>
                <a:spcPct val="45000"/>
              </a:spcBef>
            </a:pPr>
            <a:r>
              <a:rPr lang="en-US" altLang="en-US" sz="2100" dirty="0">
                <a:latin typeface="Franklin Gothic Demi" pitchFamily="34" charset="0"/>
              </a:rPr>
              <a:t>30% protein, 40% fat, 30% carbohydrates (low glycemic index)</a:t>
            </a:r>
          </a:p>
          <a:p>
            <a:pPr lvl="1" eaLnBrk="1" hangingPunct="1">
              <a:lnSpc>
                <a:spcPct val="80000"/>
              </a:lnSpc>
              <a:spcBef>
                <a:spcPct val="45000"/>
              </a:spcBef>
            </a:pPr>
            <a:r>
              <a:rPr lang="en-US" altLang="en-US" sz="2100" dirty="0">
                <a:latin typeface="Franklin Gothic Demi" pitchFamily="34" charset="0"/>
              </a:rPr>
              <a:t>Zone</a:t>
            </a:r>
          </a:p>
          <a:p>
            <a:pPr lvl="2" eaLnBrk="1" hangingPunct="1">
              <a:lnSpc>
                <a:spcPct val="80000"/>
              </a:lnSpc>
              <a:spcBef>
                <a:spcPct val="45000"/>
              </a:spcBef>
            </a:pPr>
            <a:r>
              <a:rPr lang="en-US" altLang="en-US" sz="2100" dirty="0">
                <a:latin typeface="Franklin Gothic Demi" pitchFamily="34" charset="0"/>
              </a:rPr>
              <a:t>30% protein, 30% fat, 40% carbohydrates</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 </a:t>
            </a:r>
          </a:p>
          <a:p>
            <a:pPr>
              <a:lnSpc>
                <a:spcPct val="90000"/>
              </a:lnSpc>
              <a:defRPr/>
            </a:pPr>
            <a:r>
              <a:rPr lang="en-US" sz="2800" b="1" dirty="0">
                <a:latin typeface="Franklin Gothic Demi" pitchFamily="34" charset="0"/>
                <a:ea typeface="+mn-ea"/>
              </a:rPr>
              <a:t>Types of Treatment Programs</a:t>
            </a:r>
          </a:p>
        </p:txBody>
      </p:sp>
      <p:cxnSp>
        <p:nvCxnSpPr>
          <p:cNvPr id="19460"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70538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28600" y="9906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80000"/>
              </a:lnSpc>
              <a:spcBef>
                <a:spcPct val="40000"/>
              </a:spcBef>
            </a:pPr>
            <a:r>
              <a:rPr lang="en-US" altLang="en-US" sz="2100">
                <a:solidFill>
                  <a:schemeClr val="hlink"/>
                </a:solidFill>
                <a:latin typeface="Franklin Gothic Demi" pitchFamily="34" charset="0"/>
              </a:rPr>
              <a:t>Very low carbohydrate</a:t>
            </a:r>
          </a:p>
          <a:p>
            <a:pPr lvl="1" eaLnBrk="1" hangingPunct="1">
              <a:lnSpc>
                <a:spcPct val="80000"/>
              </a:lnSpc>
              <a:spcBef>
                <a:spcPct val="40000"/>
              </a:spcBef>
            </a:pPr>
            <a:r>
              <a:rPr lang="en-US" altLang="en-US" sz="2100">
                <a:latin typeface="Franklin Gothic Demi" pitchFamily="34" charset="0"/>
              </a:rPr>
              <a:t>Atkins (Induction and Maintenance)</a:t>
            </a:r>
          </a:p>
          <a:p>
            <a:pPr lvl="2" eaLnBrk="1" hangingPunct="1">
              <a:lnSpc>
                <a:spcPct val="80000"/>
              </a:lnSpc>
              <a:spcBef>
                <a:spcPct val="40000"/>
              </a:spcBef>
            </a:pPr>
            <a:r>
              <a:rPr lang="en-US" altLang="en-US" sz="2100">
                <a:latin typeface="Franklin Gothic Demi" pitchFamily="34" charset="0"/>
              </a:rPr>
              <a:t>1</a:t>
            </a:r>
            <a:r>
              <a:rPr lang="en-US" altLang="en-US" sz="2100" baseline="30000">
                <a:latin typeface="Franklin Gothic Demi" pitchFamily="34" charset="0"/>
              </a:rPr>
              <a:t>st</a:t>
            </a:r>
            <a:r>
              <a:rPr lang="en-US" altLang="en-US" sz="2100">
                <a:latin typeface="Franklin Gothic Demi" pitchFamily="34" charset="0"/>
              </a:rPr>
              <a:t> 2 weeks (</a:t>
            </a:r>
            <a:r>
              <a:rPr lang="en-US" altLang="en-US" sz="2100" u="sng">
                <a:latin typeface="Franklin Gothic Demi" pitchFamily="34" charset="0"/>
              </a:rPr>
              <a:t>&lt;</a:t>
            </a:r>
            <a:r>
              <a:rPr lang="en-US" altLang="en-US" sz="2100">
                <a:latin typeface="Franklin Gothic Demi" pitchFamily="34" charset="0"/>
              </a:rPr>
              <a:t>20 grams of carbohydrates/day with no high glycemic foods).  </a:t>
            </a:r>
          </a:p>
          <a:p>
            <a:pPr lvl="2" eaLnBrk="1" hangingPunct="1">
              <a:lnSpc>
                <a:spcPct val="80000"/>
              </a:lnSpc>
              <a:spcBef>
                <a:spcPct val="40000"/>
              </a:spcBef>
            </a:pPr>
            <a:r>
              <a:rPr lang="en-US" altLang="en-US" sz="2100">
                <a:latin typeface="Franklin Gothic Demi" pitchFamily="34" charset="0"/>
              </a:rPr>
              <a:t>Then can add 5 grams of carbohydrates/day each week to maximum of 90 grams of carbohydrates/day long term.</a:t>
            </a:r>
          </a:p>
          <a:p>
            <a:pPr lvl="1" eaLnBrk="1" hangingPunct="1">
              <a:lnSpc>
                <a:spcPct val="80000"/>
              </a:lnSpc>
              <a:spcBef>
                <a:spcPct val="40000"/>
              </a:spcBef>
            </a:pPr>
            <a:r>
              <a:rPr lang="en-US" altLang="en-US" sz="2100">
                <a:latin typeface="Franklin Gothic Demi" pitchFamily="34" charset="0"/>
              </a:rPr>
              <a:t>South Beach (3 Phases)</a:t>
            </a:r>
          </a:p>
          <a:p>
            <a:pPr lvl="2" eaLnBrk="1" hangingPunct="1">
              <a:lnSpc>
                <a:spcPct val="80000"/>
              </a:lnSpc>
              <a:spcBef>
                <a:spcPct val="40000"/>
              </a:spcBef>
            </a:pPr>
            <a:r>
              <a:rPr lang="en-US" altLang="en-US" sz="2100">
                <a:latin typeface="Franklin Gothic Demi" pitchFamily="34" charset="0"/>
              </a:rPr>
              <a:t>1</a:t>
            </a:r>
            <a:r>
              <a:rPr lang="en-US" altLang="en-US" sz="2100" baseline="30000">
                <a:latin typeface="Franklin Gothic Demi" pitchFamily="34" charset="0"/>
              </a:rPr>
              <a:t>st</a:t>
            </a:r>
            <a:r>
              <a:rPr lang="en-US" altLang="en-US" sz="2100">
                <a:latin typeface="Franklin Gothic Demi" pitchFamily="34" charset="0"/>
              </a:rPr>
              <a:t> phase (2 weeks) significantly restricts carbohydrates</a:t>
            </a:r>
          </a:p>
          <a:p>
            <a:pPr lvl="2" eaLnBrk="1" hangingPunct="1">
              <a:lnSpc>
                <a:spcPct val="80000"/>
              </a:lnSpc>
              <a:spcBef>
                <a:spcPct val="40000"/>
              </a:spcBef>
            </a:pPr>
            <a:r>
              <a:rPr lang="en-US" altLang="en-US" sz="2100">
                <a:latin typeface="Franklin Gothic Demi" pitchFamily="34" charset="0"/>
              </a:rPr>
              <a:t>2</a:t>
            </a:r>
            <a:r>
              <a:rPr lang="en-US" altLang="en-US" sz="2100" baseline="30000">
                <a:latin typeface="Franklin Gothic Demi" pitchFamily="34" charset="0"/>
              </a:rPr>
              <a:t>nd</a:t>
            </a:r>
            <a:r>
              <a:rPr lang="en-US" altLang="en-US" sz="2100">
                <a:latin typeface="Franklin Gothic Demi" pitchFamily="34" charset="0"/>
              </a:rPr>
              <a:t> phase reintroduces low glycemic carbohydrates</a:t>
            </a:r>
          </a:p>
          <a:p>
            <a:pPr lvl="2" eaLnBrk="1" hangingPunct="1">
              <a:lnSpc>
                <a:spcPct val="80000"/>
              </a:lnSpc>
              <a:spcBef>
                <a:spcPct val="40000"/>
              </a:spcBef>
            </a:pPr>
            <a:r>
              <a:rPr lang="en-US" altLang="en-US" sz="2100">
                <a:latin typeface="Franklin Gothic Demi" pitchFamily="34" charset="0"/>
              </a:rPr>
              <a:t>3</a:t>
            </a:r>
            <a:r>
              <a:rPr lang="en-US" altLang="en-US" sz="2100" baseline="30000">
                <a:latin typeface="Franklin Gothic Demi" pitchFamily="34" charset="0"/>
              </a:rPr>
              <a:t>rd</a:t>
            </a:r>
            <a:r>
              <a:rPr lang="en-US" altLang="en-US" sz="2100">
                <a:latin typeface="Franklin Gothic Demi" pitchFamily="34" charset="0"/>
              </a:rPr>
              <a:t> phase attempts to maintain weight</a:t>
            </a:r>
          </a:p>
          <a:p>
            <a:pPr eaLnBrk="1" hangingPunct="1">
              <a:lnSpc>
                <a:spcPct val="80000"/>
              </a:lnSpc>
              <a:spcBef>
                <a:spcPct val="40000"/>
              </a:spcBef>
            </a:pPr>
            <a:r>
              <a:rPr lang="en-US" altLang="en-US" sz="2100">
                <a:solidFill>
                  <a:schemeClr val="hlink"/>
                </a:solidFill>
                <a:latin typeface="Franklin Gothic Demi" pitchFamily="34" charset="0"/>
              </a:rPr>
              <a:t>Caloric restriction</a:t>
            </a:r>
          </a:p>
          <a:p>
            <a:pPr lvl="1" eaLnBrk="1" hangingPunct="1">
              <a:lnSpc>
                <a:spcPct val="80000"/>
              </a:lnSpc>
              <a:spcBef>
                <a:spcPct val="40000"/>
              </a:spcBef>
            </a:pPr>
            <a:r>
              <a:rPr lang="en-US" altLang="en-US" sz="2100">
                <a:latin typeface="Franklin Gothic Demi" pitchFamily="34" charset="0"/>
              </a:rPr>
              <a:t>Weight watchers</a:t>
            </a:r>
          </a:p>
          <a:p>
            <a:pPr lvl="2" eaLnBrk="1" hangingPunct="1">
              <a:lnSpc>
                <a:spcPct val="80000"/>
              </a:lnSpc>
              <a:spcBef>
                <a:spcPct val="40000"/>
              </a:spcBef>
            </a:pPr>
            <a:r>
              <a:rPr lang="en-US" altLang="en-US" sz="2100">
                <a:latin typeface="Franklin Gothic Demi" pitchFamily="34" charset="0"/>
              </a:rPr>
              <a:t>Assigns foods a point value and restricts the number of points that can be consumed/day.</a:t>
            </a:r>
            <a:endParaRPr lang="en-US" altLang="en-US" sz="2500">
              <a:latin typeface="Franklin Gothic Demi" pitchFamily="34" charset="0"/>
            </a:endParaRP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 </a:t>
            </a:r>
          </a:p>
          <a:p>
            <a:pPr>
              <a:lnSpc>
                <a:spcPct val="90000"/>
              </a:lnSpc>
              <a:defRPr/>
            </a:pPr>
            <a:r>
              <a:rPr lang="en-US" sz="2800" b="1" dirty="0">
                <a:latin typeface="Franklin Gothic Demi" pitchFamily="34" charset="0"/>
                <a:ea typeface="+mn-ea"/>
              </a:rPr>
              <a:t>Types of Treatment Programs (Continued</a:t>
            </a:r>
            <a:r>
              <a:rPr lang="en-US" sz="2800" b="1" dirty="0">
                <a:solidFill>
                  <a:schemeClr val="accent2"/>
                </a:solidFill>
                <a:latin typeface="Franklin Gothic Demi" pitchFamily="34" charset="0"/>
                <a:ea typeface="+mn-ea"/>
              </a:rPr>
              <a:t>)</a:t>
            </a:r>
          </a:p>
        </p:txBody>
      </p:sp>
      <p:cxnSp>
        <p:nvCxnSpPr>
          <p:cNvPr id="20484"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37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ChangeArrowheads="1"/>
          </p:cNvSpPr>
          <p:nvPr/>
        </p:nvSpPr>
        <p:spPr bwMode="auto">
          <a:xfrm>
            <a:off x="228600" y="9144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dirty="0">
                <a:latin typeface="Franklin Gothic Demi" pitchFamily="34" charset="0"/>
              </a:rPr>
              <a:t>160 overweight and obese patients randomized to the Atkins, Zone, Weight Watchers, or </a:t>
            </a:r>
            <a:r>
              <a:rPr lang="en-US" altLang="en-US" sz="2000" dirty="0" err="1">
                <a:latin typeface="Franklin Gothic Demi" pitchFamily="34" charset="0"/>
              </a:rPr>
              <a:t>Ornish</a:t>
            </a:r>
            <a:r>
              <a:rPr lang="en-US" altLang="en-US" sz="2000" dirty="0">
                <a:latin typeface="Franklin Gothic Demi" pitchFamily="34" charset="0"/>
              </a:rPr>
              <a:t> diets for 1 year</a:t>
            </a:r>
          </a:p>
          <a:p>
            <a:pPr algn="ctr" eaLnBrk="1" hangingPunct="1">
              <a:lnSpc>
                <a:spcPct val="85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140000"/>
              </a:lnSpc>
              <a:buFontTx/>
              <a:buNone/>
            </a:pPr>
            <a:endParaRPr lang="en-US" altLang="en-US" sz="2000" dirty="0">
              <a:latin typeface="Franklin Gothic Demi" pitchFamily="34" charset="0"/>
            </a:endParaRPr>
          </a:p>
          <a:p>
            <a:pPr algn="ctr" eaLnBrk="1" hangingPunct="1">
              <a:lnSpc>
                <a:spcPct val="30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40000"/>
              </a:lnSpc>
              <a:buFontTx/>
              <a:buNone/>
            </a:pPr>
            <a:endParaRPr lang="en-US" altLang="en-US" sz="2000" dirty="0">
              <a:latin typeface="Franklin Gothic Demi" pitchFamily="34" charset="0"/>
            </a:endParaRPr>
          </a:p>
          <a:p>
            <a:pPr algn="ctr" eaLnBrk="1" hangingPunct="1">
              <a:lnSpc>
                <a:spcPct val="105000"/>
              </a:lnSpc>
              <a:buFontTx/>
              <a:buNone/>
            </a:pPr>
            <a:r>
              <a:rPr lang="en-US" altLang="en-US" sz="2000" dirty="0">
                <a:latin typeface="Franklin Gothic Demi" pitchFamily="34" charset="0"/>
              </a:rPr>
              <a:t>Weight loss is similar among diet programs, but hard to sustain because of poor long-term compliance</a:t>
            </a:r>
          </a:p>
        </p:txBody>
      </p:sp>
      <p:sp>
        <p:nvSpPr>
          <p:cNvPr id="64515" name="Text Box 2"/>
          <p:cNvSpPr txBox="1">
            <a:spLocks noChangeArrowheads="1"/>
          </p:cNvSpPr>
          <p:nvPr/>
        </p:nvSpPr>
        <p:spPr bwMode="auto">
          <a:xfrm>
            <a:off x="5257800" y="6550025"/>
            <a:ext cx="3886200" cy="307975"/>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spcBef>
                <a:spcPct val="50000"/>
              </a:spcBef>
              <a:defRPr/>
            </a:pPr>
            <a:r>
              <a:rPr lang="en-US" sz="1400" dirty="0" err="1" smtClean="0">
                <a:latin typeface="+mn-lt"/>
                <a:ea typeface="+mn-ea"/>
                <a:sym typeface="Symbol" pitchFamily="18" charset="2"/>
              </a:rPr>
              <a:t>Dansinger</a:t>
            </a:r>
            <a:r>
              <a:rPr lang="en-US" sz="1400" dirty="0" smtClean="0">
                <a:latin typeface="+mn-lt"/>
                <a:ea typeface="+mn-ea"/>
                <a:sym typeface="Symbol" pitchFamily="18" charset="2"/>
              </a:rPr>
              <a:t>, ML et al. </a:t>
            </a:r>
            <a:r>
              <a:rPr lang="en-US" sz="1400" i="1" dirty="0" smtClean="0">
                <a:latin typeface="+mn-lt"/>
                <a:ea typeface="+mn-ea"/>
                <a:sym typeface="Symbol" pitchFamily="18" charset="2"/>
              </a:rPr>
              <a:t>JAMA</a:t>
            </a:r>
            <a:r>
              <a:rPr lang="en-US" sz="1400" dirty="0" smtClean="0">
                <a:latin typeface="+mn-lt"/>
                <a:ea typeface="+mn-ea"/>
                <a:sym typeface="Symbol" pitchFamily="18" charset="2"/>
              </a:rPr>
              <a:t> 2005;293:43-53</a:t>
            </a:r>
          </a:p>
        </p:txBody>
      </p:sp>
      <p:sp>
        <p:nvSpPr>
          <p:cNvPr id="21508" name="Text Box 12"/>
          <p:cNvSpPr txBox="1">
            <a:spLocks noChangeArrowheads="1"/>
          </p:cNvSpPr>
          <p:nvPr/>
        </p:nvSpPr>
        <p:spPr bwMode="auto">
          <a:xfrm>
            <a:off x="5791200" y="1981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50000"/>
              </a:spcBef>
              <a:buFontTx/>
              <a:buNone/>
            </a:pPr>
            <a:r>
              <a:rPr lang="en-US" altLang="en-US" sz="1800">
                <a:latin typeface="Franklin Gothic Demi" pitchFamily="34" charset="0"/>
              </a:rPr>
              <a:t>20/40*</a:t>
            </a:r>
          </a:p>
        </p:txBody>
      </p:sp>
      <p:sp>
        <p:nvSpPr>
          <p:cNvPr id="21509" name="Text Box 13"/>
          <p:cNvSpPr txBox="1">
            <a:spLocks noChangeArrowheads="1"/>
          </p:cNvSpPr>
          <p:nvPr/>
        </p:nvSpPr>
        <p:spPr bwMode="auto">
          <a:xfrm>
            <a:off x="5791200" y="2590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50000"/>
              </a:spcBef>
              <a:buFontTx/>
              <a:buNone/>
            </a:pPr>
            <a:r>
              <a:rPr lang="en-US" altLang="en-US" sz="1800">
                <a:latin typeface="Franklin Gothic Demi" pitchFamily="34" charset="0"/>
              </a:rPr>
              <a:t>26/40*</a:t>
            </a:r>
          </a:p>
        </p:txBody>
      </p:sp>
      <p:sp>
        <p:nvSpPr>
          <p:cNvPr id="21510" name="Text Box 14"/>
          <p:cNvSpPr txBox="1">
            <a:spLocks noChangeArrowheads="1"/>
          </p:cNvSpPr>
          <p:nvPr/>
        </p:nvSpPr>
        <p:spPr bwMode="auto">
          <a:xfrm>
            <a:off x="5791200" y="3200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50000"/>
              </a:spcBef>
              <a:buFontTx/>
              <a:buNone/>
            </a:pPr>
            <a:r>
              <a:rPr lang="en-US" altLang="en-US" sz="1800">
                <a:latin typeface="Franklin Gothic Demi" pitchFamily="34" charset="0"/>
              </a:rPr>
              <a:t>26/40*</a:t>
            </a:r>
          </a:p>
        </p:txBody>
      </p:sp>
      <p:sp>
        <p:nvSpPr>
          <p:cNvPr id="21511" name="Text Box 15"/>
          <p:cNvSpPr txBox="1">
            <a:spLocks noChangeArrowheads="1"/>
          </p:cNvSpPr>
          <p:nvPr/>
        </p:nvSpPr>
        <p:spPr bwMode="auto">
          <a:xfrm>
            <a:off x="5791200" y="3810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50000"/>
              </a:spcBef>
              <a:buFontTx/>
              <a:buNone/>
            </a:pPr>
            <a:r>
              <a:rPr lang="en-US" altLang="en-US" sz="1800">
                <a:latin typeface="Franklin Gothic Demi" pitchFamily="34" charset="0"/>
              </a:rPr>
              <a:t>21/40*</a:t>
            </a:r>
          </a:p>
        </p:txBody>
      </p:sp>
      <p:sp>
        <p:nvSpPr>
          <p:cNvPr id="21512" name="Line 16"/>
          <p:cNvSpPr>
            <a:spLocks noChangeShapeType="1"/>
          </p:cNvSpPr>
          <p:nvPr/>
        </p:nvSpPr>
        <p:spPr bwMode="auto">
          <a:xfrm>
            <a:off x="4038600" y="1828800"/>
            <a:ext cx="0" cy="24511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7"/>
          <p:cNvSpPr>
            <a:spLocks noChangeShapeType="1"/>
          </p:cNvSpPr>
          <p:nvPr/>
        </p:nvSpPr>
        <p:spPr bwMode="auto">
          <a:xfrm flipH="1">
            <a:off x="5788025" y="1828800"/>
            <a:ext cx="3175" cy="24511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8"/>
          <p:cNvSpPr>
            <a:spLocks noChangeShapeType="1"/>
          </p:cNvSpPr>
          <p:nvPr/>
        </p:nvSpPr>
        <p:spPr bwMode="auto">
          <a:xfrm flipH="1">
            <a:off x="7529513" y="1828800"/>
            <a:ext cx="14287" cy="24511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Rectangle 19"/>
          <p:cNvSpPr>
            <a:spLocks noChangeArrowheads="1"/>
          </p:cNvSpPr>
          <p:nvPr/>
        </p:nvSpPr>
        <p:spPr bwMode="auto">
          <a:xfrm>
            <a:off x="2286000" y="3810000"/>
            <a:ext cx="2667000" cy="304800"/>
          </a:xfrm>
          <a:prstGeom prst="rect">
            <a:avLst/>
          </a:prstGeom>
          <a:solidFill>
            <a:schemeClr val="hlink"/>
          </a:solidFill>
          <a:ln w="8001">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1516" name="Rectangle 20"/>
          <p:cNvSpPr>
            <a:spLocks noChangeArrowheads="1"/>
          </p:cNvSpPr>
          <p:nvPr/>
        </p:nvSpPr>
        <p:spPr bwMode="auto">
          <a:xfrm>
            <a:off x="2286000" y="3200400"/>
            <a:ext cx="4191000" cy="304800"/>
          </a:xfrm>
          <a:prstGeom prst="rect">
            <a:avLst/>
          </a:prstGeom>
          <a:solidFill>
            <a:schemeClr val="hlink"/>
          </a:solidFill>
          <a:ln w="8001">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1517" name="Rectangle 21"/>
          <p:cNvSpPr>
            <a:spLocks noChangeArrowheads="1"/>
          </p:cNvSpPr>
          <p:nvPr/>
        </p:nvSpPr>
        <p:spPr bwMode="auto">
          <a:xfrm>
            <a:off x="2286000" y="2590800"/>
            <a:ext cx="3886200" cy="304800"/>
          </a:xfrm>
          <a:prstGeom prst="rect">
            <a:avLst/>
          </a:prstGeom>
          <a:solidFill>
            <a:schemeClr val="hlink"/>
          </a:solidFill>
          <a:ln w="8001">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1518" name="Rectangle 22"/>
          <p:cNvSpPr>
            <a:spLocks noChangeArrowheads="1"/>
          </p:cNvSpPr>
          <p:nvPr/>
        </p:nvSpPr>
        <p:spPr bwMode="auto">
          <a:xfrm>
            <a:off x="2286000" y="1981200"/>
            <a:ext cx="4267200" cy="304800"/>
          </a:xfrm>
          <a:prstGeom prst="rect">
            <a:avLst/>
          </a:prstGeom>
          <a:solidFill>
            <a:schemeClr val="hlink"/>
          </a:solidFill>
          <a:ln w="8001">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1519" name="Line 23"/>
          <p:cNvSpPr>
            <a:spLocks noChangeShapeType="1"/>
          </p:cNvSpPr>
          <p:nvPr/>
        </p:nvSpPr>
        <p:spPr bwMode="auto">
          <a:xfrm flipV="1">
            <a:off x="2286000" y="4267200"/>
            <a:ext cx="5257800" cy="12700"/>
          </a:xfrm>
          <a:prstGeom prst="line">
            <a:avLst/>
          </a:prstGeom>
          <a:noFill/>
          <a:ln w="800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24"/>
          <p:cNvSpPr>
            <a:spLocks noChangeShapeType="1"/>
          </p:cNvSpPr>
          <p:nvPr/>
        </p:nvSpPr>
        <p:spPr bwMode="auto">
          <a:xfrm flipV="1">
            <a:off x="2286000" y="4279900"/>
            <a:ext cx="1588" cy="904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25"/>
          <p:cNvSpPr>
            <a:spLocks noChangeShapeType="1"/>
          </p:cNvSpPr>
          <p:nvPr/>
        </p:nvSpPr>
        <p:spPr bwMode="auto">
          <a:xfrm flipV="1">
            <a:off x="4035425" y="4279900"/>
            <a:ext cx="3175" cy="904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26"/>
          <p:cNvSpPr>
            <a:spLocks noChangeShapeType="1"/>
          </p:cNvSpPr>
          <p:nvPr/>
        </p:nvSpPr>
        <p:spPr bwMode="auto">
          <a:xfrm flipV="1">
            <a:off x="5786438" y="4279900"/>
            <a:ext cx="1587" cy="904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27"/>
          <p:cNvSpPr>
            <a:spLocks noChangeShapeType="1"/>
          </p:cNvSpPr>
          <p:nvPr/>
        </p:nvSpPr>
        <p:spPr bwMode="auto">
          <a:xfrm flipV="1">
            <a:off x="7527925" y="4279900"/>
            <a:ext cx="1588" cy="904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28"/>
          <p:cNvSpPr>
            <a:spLocks noChangeShapeType="1"/>
          </p:cNvSpPr>
          <p:nvPr/>
        </p:nvSpPr>
        <p:spPr bwMode="auto">
          <a:xfrm>
            <a:off x="2286000" y="1828800"/>
            <a:ext cx="1588" cy="24511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29"/>
          <p:cNvSpPr>
            <a:spLocks noChangeShapeType="1"/>
          </p:cNvSpPr>
          <p:nvPr/>
        </p:nvSpPr>
        <p:spPr bwMode="auto">
          <a:xfrm>
            <a:off x="2209800" y="3657600"/>
            <a:ext cx="96838" cy="15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Line 30"/>
          <p:cNvSpPr>
            <a:spLocks noChangeShapeType="1"/>
          </p:cNvSpPr>
          <p:nvPr/>
        </p:nvSpPr>
        <p:spPr bwMode="auto">
          <a:xfrm>
            <a:off x="2209800" y="3048000"/>
            <a:ext cx="96838" cy="15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31"/>
          <p:cNvSpPr>
            <a:spLocks noChangeShapeType="1"/>
          </p:cNvSpPr>
          <p:nvPr/>
        </p:nvSpPr>
        <p:spPr bwMode="auto">
          <a:xfrm>
            <a:off x="2209800" y="2438400"/>
            <a:ext cx="96838" cy="15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Rectangle 32"/>
          <p:cNvSpPr>
            <a:spLocks noChangeArrowheads="1"/>
          </p:cNvSpPr>
          <p:nvPr/>
        </p:nvSpPr>
        <p:spPr bwMode="auto">
          <a:xfrm>
            <a:off x="2209800" y="4419600"/>
            <a:ext cx="204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Clr>
                <a:schemeClr val="hlink"/>
              </a:buClr>
              <a:buFontTx/>
              <a:buNone/>
            </a:pPr>
            <a:r>
              <a:rPr lang="en-US" altLang="en-US" sz="1800">
                <a:latin typeface="Franklin Gothic Demi" pitchFamily="34" charset="0"/>
              </a:rPr>
              <a:t>0</a:t>
            </a:r>
          </a:p>
        </p:txBody>
      </p:sp>
      <p:sp>
        <p:nvSpPr>
          <p:cNvPr id="21529" name="Rectangle 33"/>
          <p:cNvSpPr>
            <a:spLocks noChangeArrowheads="1"/>
          </p:cNvSpPr>
          <p:nvPr/>
        </p:nvSpPr>
        <p:spPr bwMode="auto">
          <a:xfrm>
            <a:off x="3886200" y="44196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Clr>
                <a:schemeClr val="hlink"/>
              </a:buClr>
              <a:buFontTx/>
              <a:buNone/>
            </a:pPr>
            <a:r>
              <a:rPr lang="en-US" altLang="en-US" sz="1800">
                <a:latin typeface="Franklin Gothic Demi" pitchFamily="34" charset="0"/>
              </a:rPr>
              <a:t> 3</a:t>
            </a:r>
          </a:p>
        </p:txBody>
      </p:sp>
      <p:sp>
        <p:nvSpPr>
          <p:cNvPr id="21530" name="Rectangle 34"/>
          <p:cNvSpPr>
            <a:spLocks noChangeArrowheads="1"/>
          </p:cNvSpPr>
          <p:nvPr/>
        </p:nvSpPr>
        <p:spPr bwMode="auto">
          <a:xfrm>
            <a:off x="5638800" y="4419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Clr>
                <a:schemeClr val="hlink"/>
              </a:buClr>
              <a:buFontTx/>
              <a:buNone/>
            </a:pPr>
            <a:r>
              <a:rPr lang="en-US" altLang="en-US" sz="1800">
                <a:latin typeface="Franklin Gothic Demi" pitchFamily="34" charset="0"/>
              </a:rPr>
              <a:t>6</a:t>
            </a:r>
          </a:p>
        </p:txBody>
      </p:sp>
      <p:sp>
        <p:nvSpPr>
          <p:cNvPr id="21531" name="Rectangle 35"/>
          <p:cNvSpPr>
            <a:spLocks noChangeArrowheads="1"/>
          </p:cNvSpPr>
          <p:nvPr/>
        </p:nvSpPr>
        <p:spPr bwMode="auto">
          <a:xfrm>
            <a:off x="7391400" y="4419600"/>
            <a:ext cx="263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Clr>
                <a:schemeClr val="hlink"/>
              </a:buClr>
              <a:buFontTx/>
              <a:buNone/>
            </a:pPr>
            <a:r>
              <a:rPr lang="en-US" altLang="en-US" sz="1800">
                <a:latin typeface="Franklin Gothic Demi" pitchFamily="34" charset="0"/>
              </a:rPr>
              <a:t>9</a:t>
            </a:r>
          </a:p>
        </p:txBody>
      </p:sp>
      <p:sp>
        <p:nvSpPr>
          <p:cNvPr id="21532" name="Rectangle 36"/>
          <p:cNvSpPr>
            <a:spLocks noChangeArrowheads="1"/>
          </p:cNvSpPr>
          <p:nvPr/>
        </p:nvSpPr>
        <p:spPr bwMode="auto">
          <a:xfrm>
            <a:off x="1524000" y="3810000"/>
            <a:ext cx="698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Clr>
                <a:schemeClr val="hlink"/>
              </a:buClr>
              <a:buFontTx/>
              <a:buNone/>
            </a:pPr>
            <a:r>
              <a:rPr lang="en-US" altLang="en-US" sz="1800">
                <a:latin typeface="Franklin Gothic Demi" pitchFamily="34" charset="0"/>
              </a:rPr>
              <a:t>Atkins</a:t>
            </a:r>
          </a:p>
        </p:txBody>
      </p:sp>
      <p:sp>
        <p:nvSpPr>
          <p:cNvPr id="21533" name="Rectangle 37"/>
          <p:cNvSpPr>
            <a:spLocks noChangeArrowheads="1"/>
          </p:cNvSpPr>
          <p:nvPr/>
        </p:nvSpPr>
        <p:spPr bwMode="auto">
          <a:xfrm>
            <a:off x="1676400" y="3200400"/>
            <a:ext cx="520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Clr>
                <a:schemeClr val="hlink"/>
              </a:buClr>
              <a:buFontTx/>
              <a:buNone/>
            </a:pPr>
            <a:r>
              <a:rPr lang="en-US" altLang="en-US" sz="1800">
                <a:latin typeface="Franklin Gothic Demi" pitchFamily="34" charset="0"/>
              </a:rPr>
              <a:t>Zone</a:t>
            </a:r>
          </a:p>
        </p:txBody>
      </p:sp>
      <p:sp>
        <p:nvSpPr>
          <p:cNvPr id="21534" name="Rectangle 38"/>
          <p:cNvSpPr>
            <a:spLocks noChangeArrowheads="1"/>
          </p:cNvSpPr>
          <p:nvPr/>
        </p:nvSpPr>
        <p:spPr bwMode="auto">
          <a:xfrm>
            <a:off x="381000" y="2590800"/>
            <a:ext cx="184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Clr>
                <a:schemeClr val="hlink"/>
              </a:buClr>
              <a:buFontTx/>
              <a:buNone/>
            </a:pPr>
            <a:r>
              <a:rPr lang="en-US" altLang="en-US" sz="1800">
                <a:latin typeface="Franklin Gothic Demi" pitchFamily="34" charset="0"/>
              </a:rPr>
              <a:t>Weight Watchers</a:t>
            </a:r>
          </a:p>
        </p:txBody>
      </p:sp>
      <p:sp>
        <p:nvSpPr>
          <p:cNvPr id="21535" name="Rectangle 39"/>
          <p:cNvSpPr>
            <a:spLocks noChangeArrowheads="1"/>
          </p:cNvSpPr>
          <p:nvPr/>
        </p:nvSpPr>
        <p:spPr bwMode="auto">
          <a:xfrm>
            <a:off x="1524000" y="1981200"/>
            <a:ext cx="673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Clr>
                <a:schemeClr val="hlink"/>
              </a:buClr>
              <a:buFontTx/>
              <a:buNone/>
            </a:pPr>
            <a:r>
              <a:rPr lang="en-US" altLang="en-US" sz="1800">
                <a:latin typeface="Franklin Gothic Demi" pitchFamily="34" charset="0"/>
              </a:rPr>
              <a:t>Ornish</a:t>
            </a:r>
          </a:p>
        </p:txBody>
      </p:sp>
      <p:sp>
        <p:nvSpPr>
          <p:cNvPr id="21536" name="Rectangle 40"/>
          <p:cNvSpPr>
            <a:spLocks noChangeArrowheads="1"/>
          </p:cNvSpPr>
          <p:nvPr/>
        </p:nvSpPr>
        <p:spPr bwMode="auto">
          <a:xfrm>
            <a:off x="4114800" y="464820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Clr>
                <a:schemeClr val="hlink"/>
              </a:buClr>
              <a:buFontTx/>
              <a:buNone/>
            </a:pPr>
            <a:r>
              <a:rPr lang="en-US" altLang="en-US" sz="1800">
                <a:latin typeface="Franklin Gothic Demi" pitchFamily="34" charset="0"/>
              </a:rPr>
              <a:t>Wt loss (lbs)</a:t>
            </a:r>
          </a:p>
        </p:txBody>
      </p:sp>
      <p:sp>
        <p:nvSpPr>
          <p:cNvPr id="21537" name="Line 41"/>
          <p:cNvSpPr>
            <a:spLocks noChangeShapeType="1"/>
          </p:cNvSpPr>
          <p:nvPr/>
        </p:nvSpPr>
        <p:spPr bwMode="auto">
          <a:xfrm flipV="1">
            <a:off x="2286000" y="1828800"/>
            <a:ext cx="5257800" cy="127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Text Box 42"/>
          <p:cNvSpPr txBox="1">
            <a:spLocks noChangeArrowheads="1"/>
          </p:cNvSpPr>
          <p:nvPr/>
        </p:nvSpPr>
        <p:spPr bwMode="auto">
          <a:xfrm>
            <a:off x="2197100" y="5911850"/>
            <a:ext cx="6553200" cy="307975"/>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mn-ea"/>
                <a:sym typeface="Symbol" pitchFamily="18" charset="2"/>
              </a:rPr>
              <a:t>*Ratio of individuals completing the study to those enrolled</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 </a:t>
            </a:r>
          </a:p>
          <a:p>
            <a:pPr>
              <a:lnSpc>
                <a:spcPct val="90000"/>
              </a:lnSpc>
              <a:defRPr/>
            </a:pPr>
            <a:r>
              <a:rPr lang="en-US" sz="2800" b="1" dirty="0">
                <a:latin typeface="Franklin Gothic Demi" pitchFamily="34" charset="0"/>
                <a:ea typeface="+mn-ea"/>
              </a:rPr>
              <a:t>Primary Prevention</a:t>
            </a:r>
          </a:p>
        </p:txBody>
      </p:sp>
      <p:cxnSp>
        <p:nvCxnSpPr>
          <p:cNvPr id="21540"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42431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304800"/>
            <a:ext cx="7772400" cy="1143000"/>
          </a:xfrm>
        </p:spPr>
        <p:txBody>
          <a:bodyPr>
            <a:normAutofit fontScale="90000"/>
          </a:bodyPr>
          <a:lstStyle/>
          <a:p>
            <a:r>
              <a:rPr lang="en-US" altLang="en-US" dirty="0" smtClean="0"/>
              <a:t>Lifestyle Heart Trial</a:t>
            </a:r>
            <a:br>
              <a:rPr lang="en-US" altLang="en-US" dirty="0" smtClean="0"/>
            </a:br>
            <a:endParaRPr lang="en-US" altLang="en-US" dirty="0" smtClean="0"/>
          </a:p>
        </p:txBody>
      </p:sp>
      <p:sp>
        <p:nvSpPr>
          <p:cNvPr id="22531" name="Rectangle 1027"/>
          <p:cNvSpPr>
            <a:spLocks noGrp="1" noChangeArrowheads="1"/>
          </p:cNvSpPr>
          <p:nvPr>
            <p:ph type="body" idx="1"/>
          </p:nvPr>
        </p:nvSpPr>
        <p:spPr>
          <a:xfrm>
            <a:off x="685800" y="914400"/>
            <a:ext cx="7772400" cy="4876800"/>
          </a:xfrm>
        </p:spPr>
        <p:txBody>
          <a:bodyPr/>
          <a:lstStyle/>
          <a:p>
            <a:pPr marL="285750" indent="-285750">
              <a:buClr>
                <a:schemeClr val="accent2"/>
              </a:buClr>
            </a:pPr>
            <a:r>
              <a:rPr lang="en-US" altLang="en-US" sz="2800" dirty="0" smtClean="0"/>
              <a:t>41 male and female CHD patients</a:t>
            </a:r>
          </a:p>
          <a:p>
            <a:pPr marL="285750" indent="-285750">
              <a:buClr>
                <a:schemeClr val="accent2"/>
              </a:buClr>
            </a:pPr>
            <a:r>
              <a:rPr lang="en-US" altLang="en-US" sz="2800" dirty="0" smtClean="0"/>
              <a:t>Randomized to &lt;10% fat diet, exercise and meditation (Rx group) vs. Step 1 diet</a:t>
            </a:r>
          </a:p>
          <a:p>
            <a:pPr marL="285750" indent="-285750">
              <a:buClr>
                <a:schemeClr val="accent2"/>
              </a:buClr>
            </a:pPr>
            <a:r>
              <a:rPr lang="en-US" altLang="en-US" sz="2800" dirty="0" smtClean="0"/>
              <a:t>At one year 37% LDL-C reduction, 22% weight loss, and 1.8 % regression in Rx group vs 2.3% progression in control group (quantitative coronary angiography)</a:t>
            </a:r>
          </a:p>
          <a:p>
            <a:pPr marL="285750" indent="-285750">
              <a:buClr>
                <a:schemeClr val="accent2"/>
              </a:buClr>
            </a:pPr>
            <a:r>
              <a:rPr lang="en-US" altLang="en-US" sz="2800" dirty="0" smtClean="0"/>
              <a:t>At 5 years 20% LDL-C reduction, 3.1% regression in Rx group vs 11.8% progression in control group (n=35)</a:t>
            </a:r>
          </a:p>
          <a:p>
            <a:pPr marL="285750" indent="-285750">
              <a:buFontTx/>
              <a:buNone/>
            </a:pPr>
            <a:endParaRPr lang="en-US" altLang="en-US" dirty="0" smtClean="0"/>
          </a:p>
        </p:txBody>
      </p:sp>
      <p:graphicFrame>
        <p:nvGraphicFramePr>
          <p:cNvPr id="103428" name="Group 1028"/>
          <p:cNvGraphicFramePr>
            <a:graphicFrameLocks noGrp="1"/>
          </p:cNvGraphicFramePr>
          <p:nvPr/>
        </p:nvGraphicFramePr>
        <p:xfrm>
          <a:off x="762000" y="5562600"/>
          <a:ext cx="8216900" cy="335052"/>
        </p:xfrm>
        <a:graphic>
          <a:graphicData uri="http://schemas.openxmlformats.org/drawingml/2006/table">
            <a:tbl>
              <a:tblPr/>
              <a:tblGrid>
                <a:gridCol w="8216900"/>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accent2"/>
                          </a:solidFill>
                          <a:effectLst/>
                          <a:latin typeface="Times New Roman" pitchFamily="18" charset="0"/>
                        </a:rPr>
                        <a:t>Ornish</a:t>
                      </a:r>
                      <a:r>
                        <a:rPr kumimoji="0" lang="en-US" sz="1600" b="1" i="0" u="none" strike="noStrike" cap="none" normalizeH="0" baseline="0" dirty="0" smtClean="0">
                          <a:ln>
                            <a:noFill/>
                          </a:ln>
                          <a:solidFill>
                            <a:schemeClr val="accent2"/>
                          </a:solidFill>
                          <a:effectLst/>
                          <a:latin typeface="Times New Roman" pitchFamily="18" charset="0"/>
                        </a:rPr>
                        <a:t> et al. </a:t>
                      </a:r>
                      <a:r>
                        <a:rPr kumimoji="0" lang="en-US" sz="1600" b="1" i="1" u="none" strike="noStrike" cap="none" normalizeH="0" baseline="0" dirty="0" smtClean="0">
                          <a:ln>
                            <a:noFill/>
                          </a:ln>
                          <a:solidFill>
                            <a:schemeClr val="accent2"/>
                          </a:solidFill>
                          <a:effectLst/>
                          <a:latin typeface="Times New Roman" pitchFamily="18" charset="0"/>
                        </a:rPr>
                        <a:t>Lancet</a:t>
                      </a:r>
                      <a:r>
                        <a:rPr kumimoji="0" lang="en-US" sz="1600" b="1" i="0" u="none" strike="noStrike" cap="none" normalizeH="0" baseline="0" dirty="0" smtClean="0">
                          <a:ln>
                            <a:noFill/>
                          </a:ln>
                          <a:solidFill>
                            <a:schemeClr val="accent2"/>
                          </a:solidFill>
                          <a:effectLst/>
                          <a:latin typeface="Times New Roman" pitchFamily="18" charset="0"/>
                        </a:rPr>
                        <a:t> 1990; 336:129-133, and </a:t>
                      </a:r>
                      <a:r>
                        <a:rPr kumimoji="0" lang="en-US" sz="1600" b="1" i="1" u="none" strike="noStrike" cap="none" normalizeH="0" baseline="0" dirty="0" smtClean="0">
                          <a:ln>
                            <a:noFill/>
                          </a:ln>
                          <a:solidFill>
                            <a:schemeClr val="accent2"/>
                          </a:solidFill>
                          <a:effectLst/>
                          <a:latin typeface="Times New Roman" pitchFamily="18" charset="0"/>
                        </a:rPr>
                        <a:t>JAMA</a:t>
                      </a:r>
                      <a:r>
                        <a:rPr kumimoji="0" lang="en-US" sz="1600" b="1" i="0" u="none" strike="noStrike" cap="none" normalizeH="0" baseline="0" dirty="0" smtClean="0">
                          <a:ln>
                            <a:noFill/>
                          </a:ln>
                          <a:solidFill>
                            <a:schemeClr val="accent2"/>
                          </a:solidFill>
                          <a:effectLst/>
                          <a:latin typeface="Times New Roman" pitchFamily="18" charset="0"/>
                        </a:rPr>
                        <a:t> 1998; 280:2001-2007.</a:t>
                      </a:r>
                    </a:p>
                  </a:txBody>
                  <a:tcPr marT="45606" marB="45606" horzOverflow="overflow">
                    <a:lnL cap="flat">
                      <a:noFill/>
                    </a:lnL>
                    <a:lnR cap="flat">
                      <a:noFill/>
                    </a:lnR>
                    <a:lnT cap="flat">
                      <a:noFill/>
                    </a:lnT>
                    <a:lnB cap="flat">
                      <a:noFill/>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369614406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5230813" y="6550025"/>
            <a:ext cx="3913187" cy="307975"/>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0" hangingPunct="0">
              <a:spcBef>
                <a:spcPct val="50000"/>
              </a:spcBef>
              <a:defRPr/>
            </a:pPr>
            <a:r>
              <a:rPr lang="en-US" sz="1400" dirty="0" smtClean="0">
                <a:latin typeface="+mj-lt"/>
                <a:ea typeface="+mn-ea"/>
              </a:rPr>
              <a:t>Jenkins DJ et al. </a:t>
            </a:r>
            <a:r>
              <a:rPr lang="en-US" sz="1400" i="1" dirty="0" smtClean="0">
                <a:latin typeface="+mj-lt"/>
                <a:ea typeface="+mn-ea"/>
              </a:rPr>
              <a:t>JAMA</a:t>
            </a:r>
            <a:r>
              <a:rPr lang="en-US" sz="1400" dirty="0" smtClean="0">
                <a:latin typeface="+mj-lt"/>
                <a:ea typeface="+mn-ea"/>
              </a:rPr>
              <a:t> 2003;290:502-10</a:t>
            </a:r>
          </a:p>
        </p:txBody>
      </p:sp>
      <p:sp>
        <p:nvSpPr>
          <p:cNvPr id="24579" name="AutoShape 3"/>
          <p:cNvSpPr>
            <a:spLocks noChangeArrowheads="1"/>
          </p:cNvSpPr>
          <p:nvPr/>
        </p:nvSpPr>
        <p:spPr bwMode="auto">
          <a:xfrm>
            <a:off x="7369175" y="3367088"/>
            <a:ext cx="152400" cy="179387"/>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580" name="Oval 6"/>
          <p:cNvSpPr>
            <a:spLocks noChangeArrowheads="1"/>
          </p:cNvSpPr>
          <p:nvPr/>
        </p:nvSpPr>
        <p:spPr bwMode="auto">
          <a:xfrm>
            <a:off x="2133600" y="28194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581" name="Rectangle 7"/>
          <p:cNvSpPr>
            <a:spLocks noChangeArrowheads="1"/>
          </p:cNvSpPr>
          <p:nvPr/>
        </p:nvSpPr>
        <p:spPr bwMode="auto">
          <a:xfrm>
            <a:off x="838200" y="2743200"/>
            <a:ext cx="2270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0</a:t>
            </a:r>
          </a:p>
        </p:txBody>
      </p:sp>
      <p:sp>
        <p:nvSpPr>
          <p:cNvPr id="24582" name="Rectangle 8"/>
          <p:cNvSpPr>
            <a:spLocks noChangeArrowheads="1"/>
          </p:cNvSpPr>
          <p:nvPr/>
        </p:nvSpPr>
        <p:spPr bwMode="auto">
          <a:xfrm>
            <a:off x="831850" y="2362200"/>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95000"/>
              </a:lnSpc>
              <a:spcBef>
                <a:spcPct val="0"/>
              </a:spcBef>
              <a:buFontTx/>
              <a:buNone/>
            </a:pPr>
            <a:r>
              <a:rPr lang="en-US" altLang="en-US" sz="1600">
                <a:latin typeface="Franklin Gothic Demi" pitchFamily="34" charset="0"/>
              </a:rPr>
              <a:t>10</a:t>
            </a:r>
          </a:p>
        </p:txBody>
      </p:sp>
      <p:sp>
        <p:nvSpPr>
          <p:cNvPr id="24583" name="Rectangle 9"/>
          <p:cNvSpPr>
            <a:spLocks noChangeArrowheads="1"/>
          </p:cNvSpPr>
          <p:nvPr/>
        </p:nvSpPr>
        <p:spPr bwMode="auto">
          <a:xfrm>
            <a:off x="830263" y="1981200"/>
            <a:ext cx="241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5000"/>
              </a:lnSpc>
              <a:spcBef>
                <a:spcPct val="0"/>
              </a:spcBef>
              <a:buFontTx/>
              <a:buNone/>
            </a:pPr>
            <a:r>
              <a:rPr lang="en-US" altLang="en-US" sz="1600">
                <a:latin typeface="Franklin Gothic Demi" pitchFamily="34" charset="0"/>
              </a:rPr>
              <a:t>20</a:t>
            </a:r>
          </a:p>
        </p:txBody>
      </p:sp>
      <p:sp>
        <p:nvSpPr>
          <p:cNvPr id="24584" name="Rectangle 10"/>
          <p:cNvSpPr>
            <a:spLocks noChangeArrowheads="1"/>
          </p:cNvSpPr>
          <p:nvPr/>
        </p:nvSpPr>
        <p:spPr bwMode="auto">
          <a:xfrm>
            <a:off x="830263" y="1676400"/>
            <a:ext cx="241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90000"/>
              </a:lnSpc>
              <a:spcBef>
                <a:spcPct val="0"/>
              </a:spcBef>
              <a:buFontTx/>
              <a:buNone/>
            </a:pPr>
            <a:r>
              <a:rPr lang="en-US" altLang="en-US" sz="1600">
                <a:latin typeface="Franklin Gothic Demi" pitchFamily="34" charset="0"/>
              </a:rPr>
              <a:t>30</a:t>
            </a:r>
          </a:p>
        </p:txBody>
      </p:sp>
      <p:sp>
        <p:nvSpPr>
          <p:cNvPr id="24585" name="Rectangle 11"/>
          <p:cNvSpPr>
            <a:spLocks noChangeArrowheads="1"/>
          </p:cNvSpPr>
          <p:nvPr/>
        </p:nvSpPr>
        <p:spPr bwMode="auto">
          <a:xfrm>
            <a:off x="762000" y="4419600"/>
            <a:ext cx="293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600">
                <a:latin typeface="Franklin Gothic Demi" pitchFamily="34" charset="0"/>
              </a:rPr>
              <a:t>-50</a:t>
            </a:r>
          </a:p>
        </p:txBody>
      </p:sp>
      <p:sp>
        <p:nvSpPr>
          <p:cNvPr id="24586" name="Rectangle 12"/>
          <p:cNvSpPr>
            <a:spLocks noChangeArrowheads="1"/>
          </p:cNvSpPr>
          <p:nvPr/>
        </p:nvSpPr>
        <p:spPr bwMode="auto">
          <a:xfrm>
            <a:off x="762000" y="4038600"/>
            <a:ext cx="293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FontTx/>
              <a:buNone/>
            </a:pPr>
            <a:r>
              <a:rPr lang="en-US" altLang="en-US" sz="1600">
                <a:latin typeface="Franklin Gothic Demi" pitchFamily="34" charset="0"/>
              </a:rPr>
              <a:t>-40</a:t>
            </a:r>
          </a:p>
        </p:txBody>
      </p:sp>
      <p:sp>
        <p:nvSpPr>
          <p:cNvPr id="24587" name="Rectangle 13"/>
          <p:cNvSpPr>
            <a:spLocks noChangeArrowheads="1"/>
          </p:cNvSpPr>
          <p:nvPr/>
        </p:nvSpPr>
        <p:spPr bwMode="auto">
          <a:xfrm>
            <a:off x="762000" y="3733800"/>
            <a:ext cx="293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en-US" sz="1600">
                <a:latin typeface="Franklin Gothic Demi" pitchFamily="34" charset="0"/>
              </a:rPr>
              <a:t>-30</a:t>
            </a:r>
          </a:p>
        </p:txBody>
      </p:sp>
      <p:sp>
        <p:nvSpPr>
          <p:cNvPr id="24588" name="Rectangle 14"/>
          <p:cNvSpPr>
            <a:spLocks noChangeArrowheads="1"/>
          </p:cNvSpPr>
          <p:nvPr/>
        </p:nvSpPr>
        <p:spPr bwMode="auto">
          <a:xfrm>
            <a:off x="762000" y="3352800"/>
            <a:ext cx="293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110000"/>
              </a:lnSpc>
              <a:spcBef>
                <a:spcPct val="0"/>
              </a:spcBef>
              <a:buFontTx/>
              <a:buNone/>
            </a:pPr>
            <a:r>
              <a:rPr lang="en-US" altLang="en-US" sz="1600">
                <a:latin typeface="Franklin Gothic Demi" pitchFamily="34" charset="0"/>
              </a:rPr>
              <a:t>-20</a:t>
            </a:r>
          </a:p>
        </p:txBody>
      </p:sp>
      <p:sp>
        <p:nvSpPr>
          <p:cNvPr id="24589" name="Rectangle 15"/>
          <p:cNvSpPr>
            <a:spLocks noChangeArrowheads="1"/>
          </p:cNvSpPr>
          <p:nvPr/>
        </p:nvSpPr>
        <p:spPr bwMode="auto">
          <a:xfrm>
            <a:off x="762000" y="3048000"/>
            <a:ext cx="293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95000"/>
              </a:lnSpc>
              <a:spcBef>
                <a:spcPct val="0"/>
              </a:spcBef>
              <a:buFontTx/>
              <a:buNone/>
            </a:pPr>
            <a:r>
              <a:rPr lang="en-US" altLang="en-US" sz="1600">
                <a:latin typeface="Franklin Gothic Demi" pitchFamily="34" charset="0"/>
              </a:rPr>
              <a:t>-10</a:t>
            </a:r>
          </a:p>
        </p:txBody>
      </p:sp>
      <p:sp>
        <p:nvSpPr>
          <p:cNvPr id="24590" name="Line 16"/>
          <p:cNvSpPr>
            <a:spLocks noChangeShapeType="1"/>
          </p:cNvSpPr>
          <p:nvPr/>
        </p:nvSpPr>
        <p:spPr bwMode="auto">
          <a:xfrm flipH="1">
            <a:off x="1123950" y="1757363"/>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1" name="Line 17"/>
          <p:cNvSpPr>
            <a:spLocks noChangeShapeType="1"/>
          </p:cNvSpPr>
          <p:nvPr/>
        </p:nvSpPr>
        <p:spPr bwMode="auto">
          <a:xfrm flipH="1">
            <a:off x="1123950" y="2114550"/>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2" name="Line 18"/>
          <p:cNvSpPr>
            <a:spLocks noChangeShapeType="1"/>
          </p:cNvSpPr>
          <p:nvPr/>
        </p:nvSpPr>
        <p:spPr bwMode="auto">
          <a:xfrm flipH="1">
            <a:off x="1123950" y="2459038"/>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3" name="Line 19"/>
          <p:cNvSpPr>
            <a:spLocks noChangeShapeType="1"/>
          </p:cNvSpPr>
          <p:nvPr/>
        </p:nvSpPr>
        <p:spPr bwMode="auto">
          <a:xfrm flipH="1">
            <a:off x="1123950" y="3843338"/>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4" name="Line 20"/>
          <p:cNvSpPr>
            <a:spLocks noChangeShapeType="1"/>
          </p:cNvSpPr>
          <p:nvPr/>
        </p:nvSpPr>
        <p:spPr bwMode="auto">
          <a:xfrm flipH="1">
            <a:off x="1123950" y="3152775"/>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5" name="Line 21"/>
          <p:cNvSpPr>
            <a:spLocks noChangeShapeType="1"/>
          </p:cNvSpPr>
          <p:nvPr/>
        </p:nvSpPr>
        <p:spPr bwMode="auto">
          <a:xfrm flipH="1">
            <a:off x="1123950" y="3498850"/>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6" name="Line 22"/>
          <p:cNvSpPr>
            <a:spLocks noChangeShapeType="1"/>
          </p:cNvSpPr>
          <p:nvPr/>
        </p:nvSpPr>
        <p:spPr bwMode="auto">
          <a:xfrm flipH="1">
            <a:off x="1123950" y="4192588"/>
            <a:ext cx="9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7" name="Line 23"/>
          <p:cNvSpPr>
            <a:spLocks noChangeShapeType="1"/>
          </p:cNvSpPr>
          <p:nvPr/>
        </p:nvSpPr>
        <p:spPr bwMode="auto">
          <a:xfrm>
            <a:off x="1219200" y="1752600"/>
            <a:ext cx="0" cy="2819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nchorCtr="1"/>
          <a:lstStyle/>
          <a:p>
            <a:endParaRPr lang="en-US"/>
          </a:p>
        </p:txBody>
      </p:sp>
      <p:sp>
        <p:nvSpPr>
          <p:cNvPr id="24598" name="Line 24"/>
          <p:cNvSpPr>
            <a:spLocks noChangeShapeType="1"/>
          </p:cNvSpPr>
          <p:nvPr/>
        </p:nvSpPr>
        <p:spPr bwMode="auto">
          <a:xfrm>
            <a:off x="1143000" y="2819400"/>
            <a:ext cx="579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25"/>
          <p:cNvSpPr>
            <a:spLocks noChangeShapeType="1"/>
          </p:cNvSpPr>
          <p:nvPr/>
        </p:nvSpPr>
        <p:spPr bwMode="auto">
          <a:xfrm>
            <a:off x="1143000" y="4572000"/>
            <a:ext cx="579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26"/>
          <p:cNvSpPr>
            <a:spLocks noChangeShapeType="1"/>
          </p:cNvSpPr>
          <p:nvPr/>
        </p:nvSpPr>
        <p:spPr bwMode="auto">
          <a:xfrm>
            <a:off x="1600200"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Rectangle 27"/>
          <p:cNvSpPr>
            <a:spLocks noChangeArrowheads="1"/>
          </p:cNvSpPr>
          <p:nvPr/>
        </p:nvSpPr>
        <p:spPr bwMode="auto">
          <a:xfrm>
            <a:off x="1476375"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0</a:t>
            </a:r>
          </a:p>
        </p:txBody>
      </p:sp>
      <p:sp>
        <p:nvSpPr>
          <p:cNvPr id="24602" name="Line 28"/>
          <p:cNvSpPr>
            <a:spLocks noChangeShapeType="1"/>
          </p:cNvSpPr>
          <p:nvPr/>
        </p:nvSpPr>
        <p:spPr bwMode="auto">
          <a:xfrm>
            <a:off x="21812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Rectangle 29"/>
          <p:cNvSpPr>
            <a:spLocks noChangeArrowheads="1"/>
          </p:cNvSpPr>
          <p:nvPr/>
        </p:nvSpPr>
        <p:spPr bwMode="auto">
          <a:xfrm>
            <a:off x="20574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2</a:t>
            </a:r>
          </a:p>
        </p:txBody>
      </p:sp>
      <p:sp>
        <p:nvSpPr>
          <p:cNvPr id="24604" name="Line 30"/>
          <p:cNvSpPr>
            <a:spLocks noChangeShapeType="1"/>
          </p:cNvSpPr>
          <p:nvPr/>
        </p:nvSpPr>
        <p:spPr bwMode="auto">
          <a:xfrm>
            <a:off x="27908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Rectangle 31"/>
          <p:cNvSpPr>
            <a:spLocks noChangeArrowheads="1"/>
          </p:cNvSpPr>
          <p:nvPr/>
        </p:nvSpPr>
        <p:spPr bwMode="auto">
          <a:xfrm>
            <a:off x="26670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4</a:t>
            </a:r>
          </a:p>
        </p:txBody>
      </p:sp>
      <p:sp>
        <p:nvSpPr>
          <p:cNvPr id="24606" name="Line 32"/>
          <p:cNvSpPr>
            <a:spLocks noChangeShapeType="1"/>
          </p:cNvSpPr>
          <p:nvPr/>
        </p:nvSpPr>
        <p:spPr bwMode="auto">
          <a:xfrm>
            <a:off x="3505200"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Rectangle 33"/>
          <p:cNvSpPr>
            <a:spLocks noChangeArrowheads="1"/>
          </p:cNvSpPr>
          <p:nvPr/>
        </p:nvSpPr>
        <p:spPr bwMode="auto">
          <a:xfrm>
            <a:off x="3381375"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0</a:t>
            </a:r>
          </a:p>
        </p:txBody>
      </p:sp>
      <p:sp>
        <p:nvSpPr>
          <p:cNvPr id="24608" name="Line 34"/>
          <p:cNvSpPr>
            <a:spLocks noChangeShapeType="1"/>
          </p:cNvSpPr>
          <p:nvPr/>
        </p:nvSpPr>
        <p:spPr bwMode="auto">
          <a:xfrm>
            <a:off x="40862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Rectangle 35"/>
          <p:cNvSpPr>
            <a:spLocks noChangeArrowheads="1"/>
          </p:cNvSpPr>
          <p:nvPr/>
        </p:nvSpPr>
        <p:spPr bwMode="auto">
          <a:xfrm>
            <a:off x="39624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2</a:t>
            </a:r>
          </a:p>
        </p:txBody>
      </p:sp>
      <p:sp>
        <p:nvSpPr>
          <p:cNvPr id="24610" name="Line 36"/>
          <p:cNvSpPr>
            <a:spLocks noChangeShapeType="1"/>
          </p:cNvSpPr>
          <p:nvPr/>
        </p:nvSpPr>
        <p:spPr bwMode="auto">
          <a:xfrm>
            <a:off x="46958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1" name="Rectangle 37"/>
          <p:cNvSpPr>
            <a:spLocks noChangeArrowheads="1"/>
          </p:cNvSpPr>
          <p:nvPr/>
        </p:nvSpPr>
        <p:spPr bwMode="auto">
          <a:xfrm>
            <a:off x="45720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4</a:t>
            </a:r>
          </a:p>
        </p:txBody>
      </p:sp>
      <p:sp>
        <p:nvSpPr>
          <p:cNvPr id="24612" name="Line 38"/>
          <p:cNvSpPr>
            <a:spLocks noChangeShapeType="1"/>
          </p:cNvSpPr>
          <p:nvPr/>
        </p:nvSpPr>
        <p:spPr bwMode="auto">
          <a:xfrm>
            <a:off x="5410200"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3" name="Rectangle 39"/>
          <p:cNvSpPr>
            <a:spLocks noChangeArrowheads="1"/>
          </p:cNvSpPr>
          <p:nvPr/>
        </p:nvSpPr>
        <p:spPr bwMode="auto">
          <a:xfrm>
            <a:off x="5286375"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0</a:t>
            </a:r>
          </a:p>
        </p:txBody>
      </p:sp>
      <p:sp>
        <p:nvSpPr>
          <p:cNvPr id="24614" name="Line 40"/>
          <p:cNvSpPr>
            <a:spLocks noChangeShapeType="1"/>
          </p:cNvSpPr>
          <p:nvPr/>
        </p:nvSpPr>
        <p:spPr bwMode="auto">
          <a:xfrm>
            <a:off x="59912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5" name="Rectangle 41"/>
          <p:cNvSpPr>
            <a:spLocks noChangeArrowheads="1"/>
          </p:cNvSpPr>
          <p:nvPr/>
        </p:nvSpPr>
        <p:spPr bwMode="auto">
          <a:xfrm>
            <a:off x="58674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2</a:t>
            </a:r>
          </a:p>
        </p:txBody>
      </p:sp>
      <p:sp>
        <p:nvSpPr>
          <p:cNvPr id="24616" name="Line 42"/>
          <p:cNvSpPr>
            <a:spLocks noChangeShapeType="1"/>
          </p:cNvSpPr>
          <p:nvPr/>
        </p:nvSpPr>
        <p:spPr bwMode="auto">
          <a:xfrm>
            <a:off x="6600825" y="4572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Rectangle 43"/>
          <p:cNvSpPr>
            <a:spLocks noChangeArrowheads="1"/>
          </p:cNvSpPr>
          <p:nvPr/>
        </p:nvSpPr>
        <p:spPr bwMode="auto">
          <a:xfrm>
            <a:off x="6477000" y="4724400"/>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lnSpc>
                <a:spcPct val="75000"/>
              </a:lnSpc>
              <a:spcBef>
                <a:spcPct val="0"/>
              </a:spcBef>
              <a:buFontTx/>
              <a:buNone/>
            </a:pPr>
            <a:r>
              <a:rPr lang="en-US" altLang="en-US" sz="1600">
                <a:latin typeface="Franklin Gothic Demi" pitchFamily="34" charset="0"/>
              </a:rPr>
              <a:t> 4</a:t>
            </a:r>
          </a:p>
        </p:txBody>
      </p:sp>
      <p:sp>
        <p:nvSpPr>
          <p:cNvPr id="24618" name="Oval 44"/>
          <p:cNvSpPr>
            <a:spLocks noChangeArrowheads="1"/>
          </p:cNvSpPr>
          <p:nvPr/>
        </p:nvSpPr>
        <p:spPr bwMode="auto">
          <a:xfrm>
            <a:off x="2743200" y="29718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19" name="Oval 45"/>
          <p:cNvSpPr>
            <a:spLocks noChangeArrowheads="1"/>
          </p:cNvSpPr>
          <p:nvPr/>
        </p:nvSpPr>
        <p:spPr bwMode="auto">
          <a:xfrm>
            <a:off x="7369175" y="2528888"/>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0" name="Rectangle 46"/>
          <p:cNvSpPr>
            <a:spLocks noChangeArrowheads="1"/>
          </p:cNvSpPr>
          <p:nvPr/>
        </p:nvSpPr>
        <p:spPr bwMode="auto">
          <a:xfrm>
            <a:off x="7369175" y="2986088"/>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1" name="Rectangle 47"/>
          <p:cNvSpPr>
            <a:spLocks noChangeArrowheads="1"/>
          </p:cNvSpPr>
          <p:nvPr/>
        </p:nvSpPr>
        <p:spPr bwMode="auto">
          <a:xfrm>
            <a:off x="2133600" y="38862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2" name="Rectangle 48"/>
          <p:cNvSpPr>
            <a:spLocks noChangeArrowheads="1"/>
          </p:cNvSpPr>
          <p:nvPr/>
        </p:nvSpPr>
        <p:spPr bwMode="auto">
          <a:xfrm>
            <a:off x="2743200" y="38100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3" name="AutoShape 49"/>
          <p:cNvSpPr>
            <a:spLocks noChangeArrowheads="1"/>
          </p:cNvSpPr>
          <p:nvPr/>
        </p:nvSpPr>
        <p:spPr bwMode="auto">
          <a:xfrm>
            <a:off x="2133600" y="38100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4" name="AutoShape 50"/>
          <p:cNvSpPr>
            <a:spLocks noChangeArrowheads="1"/>
          </p:cNvSpPr>
          <p:nvPr/>
        </p:nvSpPr>
        <p:spPr bwMode="auto">
          <a:xfrm>
            <a:off x="2743200" y="36576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25" name="Line 51"/>
          <p:cNvSpPr>
            <a:spLocks noChangeShapeType="1"/>
          </p:cNvSpPr>
          <p:nvPr/>
        </p:nvSpPr>
        <p:spPr bwMode="auto">
          <a:xfrm>
            <a:off x="1600200" y="2819400"/>
            <a:ext cx="609600" cy="762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6" name="Line 52"/>
          <p:cNvSpPr>
            <a:spLocks noChangeShapeType="1"/>
          </p:cNvSpPr>
          <p:nvPr/>
        </p:nvSpPr>
        <p:spPr bwMode="auto">
          <a:xfrm>
            <a:off x="2209800" y="2895600"/>
            <a:ext cx="609600" cy="1524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7" name="Line 53"/>
          <p:cNvSpPr>
            <a:spLocks noChangeShapeType="1"/>
          </p:cNvSpPr>
          <p:nvPr/>
        </p:nvSpPr>
        <p:spPr bwMode="auto">
          <a:xfrm>
            <a:off x="1600200" y="2819400"/>
            <a:ext cx="609600" cy="11430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8" name="Line 54"/>
          <p:cNvSpPr>
            <a:spLocks noChangeShapeType="1"/>
          </p:cNvSpPr>
          <p:nvPr/>
        </p:nvSpPr>
        <p:spPr bwMode="auto">
          <a:xfrm>
            <a:off x="1600200" y="2819400"/>
            <a:ext cx="609600" cy="10668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9" name="Line 55"/>
          <p:cNvSpPr>
            <a:spLocks noChangeShapeType="1"/>
          </p:cNvSpPr>
          <p:nvPr/>
        </p:nvSpPr>
        <p:spPr bwMode="auto">
          <a:xfrm flipV="1">
            <a:off x="2209800" y="3733800"/>
            <a:ext cx="609600" cy="2286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0" name="Line 56"/>
          <p:cNvSpPr>
            <a:spLocks noChangeShapeType="1"/>
          </p:cNvSpPr>
          <p:nvPr/>
        </p:nvSpPr>
        <p:spPr bwMode="auto">
          <a:xfrm flipV="1">
            <a:off x="2209800" y="3886200"/>
            <a:ext cx="609600" cy="76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1" name="Text Box 57"/>
          <p:cNvSpPr txBox="1">
            <a:spLocks noChangeArrowheads="1"/>
          </p:cNvSpPr>
          <p:nvPr/>
        </p:nvSpPr>
        <p:spPr bwMode="auto">
          <a:xfrm>
            <a:off x="1828800" y="17526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LDL-C</a:t>
            </a:r>
          </a:p>
        </p:txBody>
      </p:sp>
      <p:sp>
        <p:nvSpPr>
          <p:cNvPr id="24632" name="Text Box 58"/>
          <p:cNvSpPr txBox="1">
            <a:spLocks noChangeArrowheads="1"/>
          </p:cNvSpPr>
          <p:nvPr/>
        </p:nvSpPr>
        <p:spPr bwMode="auto">
          <a:xfrm rot="-5400000">
            <a:off x="-936625" y="2994025"/>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Change from Baseline (%)</a:t>
            </a:r>
          </a:p>
        </p:txBody>
      </p:sp>
      <p:sp>
        <p:nvSpPr>
          <p:cNvPr id="24633" name="Oval 59"/>
          <p:cNvSpPr>
            <a:spLocks noChangeArrowheads="1"/>
          </p:cNvSpPr>
          <p:nvPr/>
        </p:nvSpPr>
        <p:spPr bwMode="auto">
          <a:xfrm>
            <a:off x="1524000" y="27432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4" name="Oval 60"/>
          <p:cNvSpPr>
            <a:spLocks noChangeArrowheads="1"/>
          </p:cNvSpPr>
          <p:nvPr/>
        </p:nvSpPr>
        <p:spPr bwMode="auto">
          <a:xfrm>
            <a:off x="4038600" y="25908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5" name="Oval 61"/>
          <p:cNvSpPr>
            <a:spLocks noChangeArrowheads="1"/>
          </p:cNvSpPr>
          <p:nvPr/>
        </p:nvSpPr>
        <p:spPr bwMode="auto">
          <a:xfrm>
            <a:off x="4648200" y="26670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6" name="Rectangle 62"/>
          <p:cNvSpPr>
            <a:spLocks noChangeArrowheads="1"/>
          </p:cNvSpPr>
          <p:nvPr/>
        </p:nvSpPr>
        <p:spPr bwMode="auto">
          <a:xfrm>
            <a:off x="4038600" y="37338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7" name="AutoShape 63"/>
          <p:cNvSpPr>
            <a:spLocks noChangeArrowheads="1"/>
          </p:cNvSpPr>
          <p:nvPr/>
        </p:nvSpPr>
        <p:spPr bwMode="auto">
          <a:xfrm>
            <a:off x="4038600" y="36576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8" name="Rectangle 64"/>
          <p:cNvSpPr>
            <a:spLocks noChangeArrowheads="1"/>
          </p:cNvSpPr>
          <p:nvPr/>
        </p:nvSpPr>
        <p:spPr bwMode="auto">
          <a:xfrm>
            <a:off x="4648200" y="36576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39" name="Line 65"/>
          <p:cNvSpPr>
            <a:spLocks noChangeShapeType="1"/>
          </p:cNvSpPr>
          <p:nvPr/>
        </p:nvSpPr>
        <p:spPr bwMode="auto">
          <a:xfrm flipV="1">
            <a:off x="3505200" y="2667000"/>
            <a:ext cx="609600" cy="1524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Line 66"/>
          <p:cNvSpPr>
            <a:spLocks noChangeShapeType="1"/>
          </p:cNvSpPr>
          <p:nvPr/>
        </p:nvSpPr>
        <p:spPr bwMode="auto">
          <a:xfrm>
            <a:off x="4114800" y="2667000"/>
            <a:ext cx="609600" cy="762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1" name="Line 67"/>
          <p:cNvSpPr>
            <a:spLocks noChangeShapeType="1"/>
          </p:cNvSpPr>
          <p:nvPr/>
        </p:nvSpPr>
        <p:spPr bwMode="auto">
          <a:xfrm>
            <a:off x="3505200" y="2819400"/>
            <a:ext cx="609600" cy="9906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Line 68"/>
          <p:cNvSpPr>
            <a:spLocks noChangeShapeType="1"/>
          </p:cNvSpPr>
          <p:nvPr/>
        </p:nvSpPr>
        <p:spPr bwMode="auto">
          <a:xfrm>
            <a:off x="3505200" y="2819400"/>
            <a:ext cx="609600" cy="914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3" name="Oval 69"/>
          <p:cNvSpPr>
            <a:spLocks noChangeArrowheads="1"/>
          </p:cNvSpPr>
          <p:nvPr/>
        </p:nvSpPr>
        <p:spPr bwMode="auto">
          <a:xfrm>
            <a:off x="3429000" y="27432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44" name="Line 70"/>
          <p:cNvSpPr>
            <a:spLocks noChangeShapeType="1"/>
          </p:cNvSpPr>
          <p:nvPr/>
        </p:nvSpPr>
        <p:spPr bwMode="auto">
          <a:xfrm flipV="1">
            <a:off x="4114800" y="3733800"/>
            <a:ext cx="609600" cy="76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71"/>
          <p:cNvSpPr>
            <a:spLocks noChangeShapeType="1"/>
          </p:cNvSpPr>
          <p:nvPr/>
        </p:nvSpPr>
        <p:spPr bwMode="auto">
          <a:xfrm flipV="1">
            <a:off x="4114800" y="3657600"/>
            <a:ext cx="609600" cy="762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AutoShape 72"/>
          <p:cNvSpPr>
            <a:spLocks noChangeArrowheads="1"/>
          </p:cNvSpPr>
          <p:nvPr/>
        </p:nvSpPr>
        <p:spPr bwMode="auto">
          <a:xfrm>
            <a:off x="4648200" y="35814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47" name="Oval 73"/>
          <p:cNvSpPr>
            <a:spLocks noChangeArrowheads="1"/>
          </p:cNvSpPr>
          <p:nvPr/>
        </p:nvSpPr>
        <p:spPr bwMode="auto">
          <a:xfrm>
            <a:off x="5943600" y="25146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48" name="Oval 74"/>
          <p:cNvSpPr>
            <a:spLocks noChangeArrowheads="1"/>
          </p:cNvSpPr>
          <p:nvPr/>
        </p:nvSpPr>
        <p:spPr bwMode="auto">
          <a:xfrm>
            <a:off x="6553200" y="30480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49" name="Rectangle 75"/>
          <p:cNvSpPr>
            <a:spLocks noChangeArrowheads="1"/>
          </p:cNvSpPr>
          <p:nvPr/>
        </p:nvSpPr>
        <p:spPr bwMode="auto">
          <a:xfrm>
            <a:off x="5943600" y="34290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50" name="Rectangle 76"/>
          <p:cNvSpPr>
            <a:spLocks noChangeArrowheads="1"/>
          </p:cNvSpPr>
          <p:nvPr/>
        </p:nvSpPr>
        <p:spPr bwMode="auto">
          <a:xfrm>
            <a:off x="6553200" y="3886200"/>
            <a:ext cx="152400" cy="152400"/>
          </a:xfrm>
          <a:prstGeom prst="rect">
            <a:avLst/>
          </a:prstGeom>
          <a:solidFill>
            <a:srgbClr val="FF0000"/>
          </a:solidFill>
          <a:ln w="12700" cap="sq">
            <a:solidFill>
              <a:srgbClr val="FF0000"/>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51" name="AutoShape 77"/>
          <p:cNvSpPr>
            <a:spLocks noChangeArrowheads="1"/>
          </p:cNvSpPr>
          <p:nvPr/>
        </p:nvSpPr>
        <p:spPr bwMode="auto">
          <a:xfrm>
            <a:off x="5943600" y="38100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52" name="AutoShape 78"/>
          <p:cNvSpPr>
            <a:spLocks noChangeArrowheads="1"/>
          </p:cNvSpPr>
          <p:nvPr/>
        </p:nvSpPr>
        <p:spPr bwMode="auto">
          <a:xfrm>
            <a:off x="6553200" y="3657600"/>
            <a:ext cx="152400" cy="179388"/>
          </a:xfrm>
          <a:prstGeom prst="triangle">
            <a:avLst>
              <a:gd name="adj" fmla="val 50000"/>
            </a:avLst>
          </a:prstGeom>
          <a:solidFill>
            <a:schemeClr val="tx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53" name="Line 79"/>
          <p:cNvSpPr>
            <a:spLocks noChangeShapeType="1"/>
          </p:cNvSpPr>
          <p:nvPr/>
        </p:nvSpPr>
        <p:spPr bwMode="auto">
          <a:xfrm>
            <a:off x="5410200" y="2819400"/>
            <a:ext cx="609600" cy="6858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80"/>
          <p:cNvSpPr>
            <a:spLocks noChangeShapeType="1"/>
          </p:cNvSpPr>
          <p:nvPr/>
        </p:nvSpPr>
        <p:spPr bwMode="auto">
          <a:xfrm>
            <a:off x="6019800" y="3505200"/>
            <a:ext cx="609600" cy="457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81"/>
          <p:cNvSpPr>
            <a:spLocks noChangeShapeType="1"/>
          </p:cNvSpPr>
          <p:nvPr/>
        </p:nvSpPr>
        <p:spPr bwMode="auto">
          <a:xfrm>
            <a:off x="5410200" y="2819400"/>
            <a:ext cx="609600" cy="10668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6" name="Line 82"/>
          <p:cNvSpPr>
            <a:spLocks noChangeShapeType="1"/>
          </p:cNvSpPr>
          <p:nvPr/>
        </p:nvSpPr>
        <p:spPr bwMode="auto">
          <a:xfrm flipV="1">
            <a:off x="6019800" y="3733800"/>
            <a:ext cx="60960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7" name="Oval 83"/>
          <p:cNvSpPr>
            <a:spLocks noChangeArrowheads="1"/>
          </p:cNvSpPr>
          <p:nvPr/>
        </p:nvSpPr>
        <p:spPr bwMode="auto">
          <a:xfrm>
            <a:off x="5334000" y="2743200"/>
            <a:ext cx="152400" cy="152400"/>
          </a:xfrm>
          <a:prstGeom prst="ellipse">
            <a:avLst/>
          </a:prstGeom>
          <a:solidFill>
            <a:srgbClr val="00FF00"/>
          </a:solidFill>
          <a:ln w="31750">
            <a:solidFill>
              <a:srgbClr val="00FF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24658" name="Line 84"/>
          <p:cNvSpPr>
            <a:spLocks noChangeShapeType="1"/>
          </p:cNvSpPr>
          <p:nvPr/>
        </p:nvSpPr>
        <p:spPr bwMode="auto">
          <a:xfrm flipV="1">
            <a:off x="5410200" y="2590800"/>
            <a:ext cx="609600" cy="2286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9" name="Line 85"/>
          <p:cNvSpPr>
            <a:spLocks noChangeShapeType="1"/>
          </p:cNvSpPr>
          <p:nvPr/>
        </p:nvSpPr>
        <p:spPr bwMode="auto">
          <a:xfrm>
            <a:off x="6019800" y="2590800"/>
            <a:ext cx="609600" cy="5334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0" name="Text Box 86"/>
          <p:cNvSpPr txBox="1">
            <a:spLocks noChangeArrowheads="1"/>
          </p:cNvSpPr>
          <p:nvPr/>
        </p:nvSpPr>
        <p:spPr bwMode="auto">
          <a:xfrm>
            <a:off x="3352800" y="175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LDL-C:HDL-C</a:t>
            </a:r>
          </a:p>
        </p:txBody>
      </p:sp>
      <p:sp>
        <p:nvSpPr>
          <p:cNvPr id="24661" name="Text Box 87"/>
          <p:cNvSpPr txBox="1">
            <a:spLocks noChangeArrowheads="1"/>
          </p:cNvSpPr>
          <p:nvPr/>
        </p:nvSpPr>
        <p:spPr bwMode="auto">
          <a:xfrm>
            <a:off x="5638800" y="1752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CRP</a:t>
            </a:r>
          </a:p>
        </p:txBody>
      </p:sp>
      <p:sp>
        <p:nvSpPr>
          <p:cNvPr id="24662" name="Text Box 88"/>
          <p:cNvSpPr txBox="1">
            <a:spLocks noChangeArrowheads="1"/>
          </p:cNvSpPr>
          <p:nvPr/>
        </p:nvSpPr>
        <p:spPr bwMode="auto">
          <a:xfrm>
            <a:off x="1752600" y="49530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Weeks</a:t>
            </a:r>
          </a:p>
        </p:txBody>
      </p:sp>
      <p:sp>
        <p:nvSpPr>
          <p:cNvPr id="24663" name="Text Box 89"/>
          <p:cNvSpPr txBox="1">
            <a:spLocks noChangeArrowheads="1"/>
          </p:cNvSpPr>
          <p:nvPr/>
        </p:nvSpPr>
        <p:spPr bwMode="auto">
          <a:xfrm>
            <a:off x="3657600" y="49530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Weeks</a:t>
            </a:r>
          </a:p>
        </p:txBody>
      </p:sp>
      <p:sp>
        <p:nvSpPr>
          <p:cNvPr id="24664" name="Text Box 90"/>
          <p:cNvSpPr txBox="1">
            <a:spLocks noChangeArrowheads="1"/>
          </p:cNvSpPr>
          <p:nvPr/>
        </p:nvSpPr>
        <p:spPr bwMode="auto">
          <a:xfrm>
            <a:off x="5562600" y="49530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Weeks</a:t>
            </a:r>
          </a:p>
        </p:txBody>
      </p:sp>
      <p:sp>
        <p:nvSpPr>
          <p:cNvPr id="24665" name="Text Box 91"/>
          <p:cNvSpPr txBox="1">
            <a:spLocks noChangeArrowheads="1"/>
          </p:cNvSpPr>
          <p:nvPr/>
        </p:nvSpPr>
        <p:spPr bwMode="auto">
          <a:xfrm>
            <a:off x="7543800" y="2438400"/>
            <a:ext cx="1371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105000"/>
              </a:lnSpc>
              <a:spcBef>
                <a:spcPct val="50000"/>
              </a:spcBef>
              <a:buFontTx/>
              <a:buNone/>
            </a:pPr>
            <a:r>
              <a:rPr lang="en-US" altLang="en-US" sz="1600">
                <a:latin typeface="Franklin Gothic Demi" pitchFamily="34" charset="0"/>
              </a:rPr>
              <a:t>Low fat diet</a:t>
            </a:r>
          </a:p>
        </p:txBody>
      </p:sp>
      <p:sp>
        <p:nvSpPr>
          <p:cNvPr id="24666" name="Text Box 92"/>
          <p:cNvSpPr txBox="1">
            <a:spLocks noChangeArrowheads="1"/>
          </p:cNvSpPr>
          <p:nvPr/>
        </p:nvSpPr>
        <p:spPr bwMode="auto">
          <a:xfrm>
            <a:off x="7543800" y="2895600"/>
            <a:ext cx="1371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90000"/>
              </a:lnSpc>
              <a:spcBef>
                <a:spcPct val="50000"/>
              </a:spcBef>
              <a:buFontTx/>
              <a:buNone/>
            </a:pPr>
            <a:r>
              <a:rPr lang="en-US" altLang="en-US" sz="1600">
                <a:latin typeface="Franklin Gothic Demi" pitchFamily="34" charset="0"/>
              </a:rPr>
              <a:t>Statin</a:t>
            </a:r>
          </a:p>
        </p:txBody>
      </p:sp>
      <p:sp>
        <p:nvSpPr>
          <p:cNvPr id="24667" name="Text Box 93"/>
          <p:cNvSpPr txBox="1">
            <a:spLocks noChangeArrowheads="1"/>
          </p:cNvSpPr>
          <p:nvPr/>
        </p:nvSpPr>
        <p:spPr bwMode="auto">
          <a:xfrm>
            <a:off x="7543800" y="3276600"/>
            <a:ext cx="1371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105000"/>
              </a:lnSpc>
              <a:spcBef>
                <a:spcPct val="50000"/>
              </a:spcBef>
              <a:buFontTx/>
              <a:buNone/>
            </a:pPr>
            <a:r>
              <a:rPr lang="en-US" altLang="en-US" sz="1600">
                <a:latin typeface="Franklin Gothic Demi" pitchFamily="34" charset="0"/>
              </a:rPr>
              <a:t>Dietary portfolio*</a:t>
            </a:r>
          </a:p>
        </p:txBody>
      </p:sp>
      <p:sp>
        <p:nvSpPr>
          <p:cNvPr id="70749" name="Text Box 95"/>
          <p:cNvSpPr txBox="1">
            <a:spLocks noChangeArrowheads="1"/>
          </p:cNvSpPr>
          <p:nvPr/>
        </p:nvSpPr>
        <p:spPr bwMode="auto">
          <a:xfrm>
            <a:off x="2933700" y="5713413"/>
            <a:ext cx="5867400" cy="307975"/>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hangingPunct="0">
              <a:spcBef>
                <a:spcPct val="50000"/>
              </a:spcBef>
              <a:defRPr/>
            </a:pPr>
            <a:r>
              <a:rPr lang="en-US" sz="1400" dirty="0" smtClean="0">
                <a:latin typeface="+mj-lt"/>
                <a:ea typeface="+mn-ea"/>
              </a:rPr>
              <a:t>*Enriched in plant sterols, soy protein, viscous fiber, and almonds</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Effect on Lipid Parameters and CRP</a:t>
            </a:r>
          </a:p>
        </p:txBody>
      </p:sp>
      <p:cxnSp>
        <p:nvCxnSpPr>
          <p:cNvPr id="24670"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4671" name="Rectangle 94"/>
          <p:cNvSpPr>
            <a:spLocks noChangeArrowheads="1"/>
          </p:cNvSpPr>
          <p:nvPr/>
        </p:nvSpPr>
        <p:spPr bwMode="auto">
          <a:xfrm>
            <a:off x="304800" y="9144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dirty="0">
                <a:latin typeface="Franklin Gothic Demi" pitchFamily="34" charset="0"/>
              </a:rPr>
              <a:t>46 </a:t>
            </a:r>
            <a:r>
              <a:rPr lang="en-US" altLang="en-US" sz="2000" dirty="0" err="1">
                <a:latin typeface="Franklin Gothic Demi" pitchFamily="34" charset="0"/>
              </a:rPr>
              <a:t>dyslipidemic</a:t>
            </a:r>
            <a:r>
              <a:rPr lang="en-US" altLang="en-US" sz="2000" dirty="0">
                <a:latin typeface="Franklin Gothic Demi" pitchFamily="34" charset="0"/>
              </a:rPr>
              <a:t> patients randomized to a low fat diet, a low fat diet and lovastatin (20 mg), or a dietary portfolio* for 4 weeks</a:t>
            </a:r>
          </a:p>
          <a:p>
            <a:pPr algn="ctr" eaLnBrk="1" hangingPunct="1">
              <a:lnSpc>
                <a:spcPct val="90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30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solidFill>
                <a:schemeClr val="tx2"/>
              </a:solidFill>
              <a:latin typeface="Franklin Gothic Demi" pitchFamily="34" charset="0"/>
            </a:endParaRPr>
          </a:p>
          <a:p>
            <a:pPr algn="ctr" eaLnBrk="1" hangingPunct="1">
              <a:lnSpc>
                <a:spcPct val="95000"/>
              </a:lnSpc>
              <a:buFontTx/>
              <a:buNone/>
            </a:pPr>
            <a:endParaRPr lang="en-US" altLang="en-US" sz="2000" dirty="0">
              <a:solidFill>
                <a:schemeClr val="tx2"/>
              </a:solidFill>
              <a:latin typeface="Franklin Gothic Demi" pitchFamily="34" charset="0"/>
            </a:endParaRPr>
          </a:p>
          <a:p>
            <a:pPr algn="ctr" eaLnBrk="1" hangingPunct="1">
              <a:lnSpc>
                <a:spcPct val="75000"/>
              </a:lnSpc>
              <a:buFontTx/>
              <a:buNone/>
            </a:pPr>
            <a:endParaRPr lang="en-US" altLang="en-US" sz="2000" dirty="0">
              <a:solidFill>
                <a:schemeClr val="tx2"/>
              </a:solidFill>
              <a:latin typeface="Franklin Gothic Demi" pitchFamily="34" charset="0"/>
            </a:endParaRPr>
          </a:p>
          <a:p>
            <a:pPr algn="ctr" eaLnBrk="1" hangingPunct="1">
              <a:lnSpc>
                <a:spcPct val="40000"/>
              </a:lnSpc>
              <a:buFontTx/>
              <a:buNone/>
            </a:pPr>
            <a:r>
              <a:rPr lang="en-US" altLang="en-US" sz="2000" dirty="0">
                <a:latin typeface="Franklin Gothic Demi" pitchFamily="34" charset="0"/>
              </a:rPr>
              <a:t>A diversified diet improves lipid parameters and CRP levels</a:t>
            </a:r>
          </a:p>
        </p:txBody>
      </p:sp>
    </p:spTree>
    <p:extLst>
      <p:ext uri="{BB962C8B-B14F-4D97-AF65-F5344CB8AC3E}">
        <p14:creationId xmlns:p14="http://schemas.microsoft.com/office/powerpoint/2010/main" val="1783950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9096375" y="727075"/>
            <a:ext cx="88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2800" b="1">
                <a:solidFill>
                  <a:srgbClr val="000000"/>
                </a:solidFill>
                <a:latin typeface="Franklin Gothic Demi" pitchFamily="34" charset="0"/>
              </a:rPr>
              <a:t> </a:t>
            </a:r>
            <a:endParaRPr lang="en-US" altLang="en-US" sz="2400">
              <a:latin typeface="Franklin Gothic Demi" pitchFamily="34" charset="0"/>
            </a:endParaRPr>
          </a:p>
        </p:txBody>
      </p:sp>
      <p:sp>
        <p:nvSpPr>
          <p:cNvPr id="25603" name="Rectangle 6"/>
          <p:cNvSpPr>
            <a:spLocks noChangeArrowheads="1"/>
          </p:cNvSpPr>
          <p:nvPr/>
        </p:nvSpPr>
        <p:spPr bwMode="auto">
          <a:xfrm>
            <a:off x="9072563" y="703263"/>
            <a:ext cx="88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2800" b="1">
                <a:solidFill>
                  <a:srgbClr val="FEFF00"/>
                </a:solidFill>
                <a:latin typeface="Franklin Gothic Demi" pitchFamily="34" charset="0"/>
              </a:rPr>
              <a:t> </a:t>
            </a:r>
            <a:endParaRPr lang="en-US" altLang="en-US" sz="2400">
              <a:latin typeface="Franklin Gothic Demi" pitchFamily="34" charset="0"/>
            </a:endParaRPr>
          </a:p>
        </p:txBody>
      </p:sp>
      <p:sp>
        <p:nvSpPr>
          <p:cNvPr id="25604" name="Rectangle 8"/>
          <p:cNvSpPr>
            <a:spLocks noChangeArrowheads="1"/>
          </p:cNvSpPr>
          <p:nvPr/>
        </p:nvSpPr>
        <p:spPr bwMode="auto">
          <a:xfrm>
            <a:off x="2155825" y="6059488"/>
            <a:ext cx="41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300" b="1">
                <a:solidFill>
                  <a:srgbClr val="000000"/>
                </a:solidFill>
                <a:latin typeface="Franklin Gothic Demi" pitchFamily="34" charset="0"/>
              </a:rPr>
              <a:t> </a:t>
            </a:r>
            <a:endParaRPr lang="en-US" altLang="en-US" sz="2400">
              <a:latin typeface="Franklin Gothic Demi" pitchFamily="34" charset="0"/>
            </a:endParaRPr>
          </a:p>
        </p:txBody>
      </p:sp>
      <p:sp>
        <p:nvSpPr>
          <p:cNvPr id="72709" name="Rectangle 9"/>
          <p:cNvSpPr>
            <a:spLocks noChangeArrowheads="1"/>
          </p:cNvSpPr>
          <p:nvPr/>
        </p:nvSpPr>
        <p:spPr bwMode="auto">
          <a:xfrm>
            <a:off x="5943600" y="6553200"/>
            <a:ext cx="3148013" cy="215900"/>
          </a:xfrm>
          <a:prstGeom prst="rect">
            <a:avLst/>
          </a:prstGeom>
          <a:noFill/>
          <a:ln>
            <a:noFill/>
          </a:ln>
          <a:extLst/>
        </p:spPr>
        <p:txBody>
          <a:bodyPr wrap="none" lIns="0" tIns="0" rIns="0" bIns="0">
            <a:spAutoFit/>
          </a:bodyPr>
          <a:lstStyle/>
          <a:p>
            <a:pPr algn="r" eaLnBrk="0" hangingPunct="0">
              <a:defRPr/>
            </a:pPr>
            <a:r>
              <a:rPr lang="en-US" sz="1400" dirty="0" err="1">
                <a:latin typeface="+mj-lt"/>
                <a:ea typeface="+mn-ea"/>
              </a:rPr>
              <a:t>Appel</a:t>
            </a:r>
            <a:r>
              <a:rPr lang="en-US" sz="1400" dirty="0">
                <a:latin typeface="+mj-lt"/>
                <a:ea typeface="+mn-ea"/>
              </a:rPr>
              <a:t> LJ et al. </a:t>
            </a:r>
            <a:r>
              <a:rPr lang="en-US" sz="1400" i="1" dirty="0">
                <a:latin typeface="+mj-lt"/>
                <a:ea typeface="+mn-ea"/>
              </a:rPr>
              <a:t>NEJM</a:t>
            </a:r>
            <a:r>
              <a:rPr lang="en-US" sz="1400" dirty="0">
                <a:latin typeface="+mj-lt"/>
                <a:ea typeface="+mn-ea"/>
              </a:rPr>
              <a:t> 1997;336:1117-24</a:t>
            </a:r>
          </a:p>
        </p:txBody>
      </p:sp>
      <p:sp>
        <p:nvSpPr>
          <p:cNvPr id="25606" name="Rectangle 10"/>
          <p:cNvSpPr>
            <a:spLocks noChangeArrowheads="1"/>
          </p:cNvSpPr>
          <p:nvPr/>
        </p:nvSpPr>
        <p:spPr bwMode="auto">
          <a:xfrm>
            <a:off x="2132013" y="6035675"/>
            <a:ext cx="4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300" b="1">
                <a:solidFill>
                  <a:srgbClr val="000000"/>
                </a:solidFill>
                <a:latin typeface="Franklin Gothic Demi" pitchFamily="34" charset="0"/>
              </a:rPr>
              <a:t> </a:t>
            </a:r>
            <a:endParaRPr lang="en-US" altLang="en-US" sz="2400">
              <a:latin typeface="Franklin Gothic Demi" pitchFamily="34" charset="0"/>
            </a:endParaRPr>
          </a:p>
        </p:txBody>
      </p:sp>
      <p:sp>
        <p:nvSpPr>
          <p:cNvPr id="25607" name="Rectangle 143"/>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400">
                <a:solidFill>
                  <a:schemeClr val="tx2"/>
                </a:solidFill>
                <a:latin typeface="Franklin Gothic Demi" pitchFamily="34" charset="0"/>
              </a:rPr>
              <a:t>Dietary Approaches to Stop Hypertension (DASH) Group</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Effect on Blood Pressure</a:t>
            </a:r>
          </a:p>
        </p:txBody>
      </p:sp>
      <p:cxnSp>
        <p:nvCxnSpPr>
          <p:cNvPr id="25609"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5610" name="Rectangle 168"/>
          <p:cNvSpPr>
            <a:spLocks noChangeArrowheads="1"/>
          </p:cNvSpPr>
          <p:nvPr/>
        </p:nvSpPr>
        <p:spPr bwMode="auto">
          <a:xfrm>
            <a:off x="152400" y="2195513"/>
            <a:ext cx="8610600"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lnSpc>
                <a:spcPct val="90000"/>
              </a:lnSpc>
              <a:buFontTx/>
              <a:buNone/>
            </a:pPr>
            <a:endParaRPr lang="en-US" altLang="en-US" sz="2000">
              <a:latin typeface="Franklin Gothic Demi" pitchFamily="34" charset="0"/>
            </a:endParaRPr>
          </a:p>
          <a:p>
            <a:pPr algn="ctr" eaLnBrk="1" hangingPunct="1">
              <a:lnSpc>
                <a:spcPct val="85000"/>
              </a:lnSpc>
              <a:buFontTx/>
              <a:buNone/>
            </a:pPr>
            <a:endParaRPr lang="en-US" altLang="en-US" sz="2000">
              <a:latin typeface="Franklin Gothic Demi" pitchFamily="34" charset="0"/>
            </a:endParaRPr>
          </a:p>
          <a:p>
            <a:pPr algn="ctr" eaLnBrk="1" hangingPunct="1">
              <a:lnSpc>
                <a:spcPct val="85000"/>
              </a:lnSpc>
              <a:buFontTx/>
              <a:buNone/>
            </a:pPr>
            <a:endParaRPr lang="en-US" altLang="en-US" sz="2000">
              <a:latin typeface="Franklin Gothic Demi" pitchFamily="34" charset="0"/>
            </a:endParaRPr>
          </a:p>
          <a:p>
            <a:pPr algn="ctr" eaLnBrk="1" hangingPunct="1">
              <a:lnSpc>
                <a:spcPct val="85000"/>
              </a:lnSpc>
              <a:buFontTx/>
              <a:buNone/>
            </a:pPr>
            <a:endParaRPr lang="en-US" altLang="en-US" sz="2000">
              <a:latin typeface="Franklin Gothic Demi" pitchFamily="34" charset="0"/>
            </a:endParaRPr>
          </a:p>
          <a:p>
            <a:pPr algn="ctr" eaLnBrk="1" hangingPunct="1">
              <a:lnSpc>
                <a:spcPct val="85000"/>
              </a:lnSpc>
              <a:buFontTx/>
              <a:buNone/>
            </a:pPr>
            <a:endParaRPr lang="en-US" altLang="en-US" sz="2000">
              <a:latin typeface="Franklin Gothic Demi" pitchFamily="34" charset="0"/>
            </a:endParaRPr>
          </a:p>
          <a:p>
            <a:pPr algn="ctr" eaLnBrk="1" hangingPunct="1">
              <a:lnSpc>
                <a:spcPct val="30000"/>
              </a:lnSpc>
              <a:buFontTx/>
              <a:buNone/>
            </a:pPr>
            <a:endParaRPr lang="en-US" altLang="en-US" sz="2000">
              <a:latin typeface="Franklin Gothic Demi" pitchFamily="34" charset="0"/>
            </a:endParaRPr>
          </a:p>
          <a:p>
            <a:pPr algn="ctr" eaLnBrk="1" hangingPunct="1">
              <a:lnSpc>
                <a:spcPct val="75000"/>
              </a:lnSpc>
              <a:buFontTx/>
              <a:buNone/>
            </a:pPr>
            <a:endParaRPr lang="en-US" altLang="en-US" sz="2000">
              <a:latin typeface="Franklin Gothic Demi" pitchFamily="34" charset="0"/>
            </a:endParaRPr>
          </a:p>
          <a:p>
            <a:pPr algn="ctr" eaLnBrk="1" hangingPunct="1">
              <a:lnSpc>
                <a:spcPct val="75000"/>
              </a:lnSpc>
              <a:buFontTx/>
              <a:buNone/>
            </a:pPr>
            <a:endParaRPr lang="en-US" altLang="en-US" sz="2000">
              <a:latin typeface="Franklin Gothic Demi" pitchFamily="34" charset="0"/>
            </a:endParaRPr>
          </a:p>
          <a:p>
            <a:pPr algn="ctr" eaLnBrk="1" hangingPunct="1">
              <a:lnSpc>
                <a:spcPct val="75000"/>
              </a:lnSpc>
              <a:buFontTx/>
              <a:buNone/>
            </a:pPr>
            <a:endParaRPr lang="en-US" altLang="en-US" sz="2000">
              <a:latin typeface="Franklin Gothic Demi" pitchFamily="34" charset="0"/>
            </a:endParaRPr>
          </a:p>
          <a:p>
            <a:pPr algn="ctr" eaLnBrk="1" hangingPunct="1">
              <a:lnSpc>
                <a:spcPct val="75000"/>
              </a:lnSpc>
              <a:buFontTx/>
              <a:buNone/>
            </a:pPr>
            <a:endParaRPr lang="en-US" altLang="en-US" sz="2000">
              <a:latin typeface="Franklin Gothic Demi" pitchFamily="34" charset="0"/>
            </a:endParaRPr>
          </a:p>
          <a:p>
            <a:pPr algn="ctr" eaLnBrk="1" hangingPunct="1">
              <a:lnSpc>
                <a:spcPct val="90000"/>
              </a:lnSpc>
              <a:spcAft>
                <a:spcPts val="2400"/>
              </a:spcAft>
              <a:buFontTx/>
              <a:buNone/>
            </a:pPr>
            <a:endParaRPr lang="en-US" altLang="en-US" sz="2000">
              <a:latin typeface="Franklin Gothic Demi" pitchFamily="34" charset="0"/>
            </a:endParaRPr>
          </a:p>
          <a:p>
            <a:pPr algn="ctr" eaLnBrk="1" hangingPunct="1">
              <a:lnSpc>
                <a:spcPct val="75000"/>
              </a:lnSpc>
              <a:spcAft>
                <a:spcPts val="1200"/>
              </a:spcAft>
              <a:buFontTx/>
              <a:buNone/>
            </a:pPr>
            <a:endParaRPr lang="en-US" altLang="en-US" sz="2000">
              <a:latin typeface="Franklin Gothic Demi" pitchFamily="34" charset="0"/>
            </a:endParaRPr>
          </a:p>
          <a:p>
            <a:pPr algn="ctr" eaLnBrk="1" hangingPunct="1">
              <a:lnSpc>
                <a:spcPct val="40000"/>
              </a:lnSpc>
              <a:buFontTx/>
              <a:buNone/>
            </a:pPr>
            <a:endParaRPr lang="en-US" altLang="en-US" sz="2000">
              <a:latin typeface="Franklin Gothic Demi" pitchFamily="34" charset="0"/>
            </a:endParaRPr>
          </a:p>
        </p:txBody>
      </p:sp>
      <p:pic>
        <p:nvPicPr>
          <p:cNvPr id="25611" name="Picture 61"/>
          <p:cNvPicPr>
            <a:picLocks noChangeAspect="1" noChangeArrowheads="1"/>
          </p:cNvPicPr>
          <p:nvPr/>
        </p:nvPicPr>
        <p:blipFill>
          <a:blip r:embed="rId3">
            <a:extLst>
              <a:ext uri="{28A0092B-C50C-407E-A947-70E740481C1C}">
                <a14:useLocalDpi xmlns:a14="http://schemas.microsoft.com/office/drawing/2010/main" val="0"/>
              </a:ext>
            </a:extLst>
          </a:blip>
          <a:srcRect l="22807" t="35284" r="10046" b="21056"/>
          <a:stretch>
            <a:fillRect/>
          </a:stretch>
        </p:blipFill>
        <p:spPr bwMode="auto">
          <a:xfrm>
            <a:off x="2057400" y="1855788"/>
            <a:ext cx="62134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
          <p:cNvSpPr>
            <a:spLocks noChangeArrowheads="1"/>
          </p:cNvSpPr>
          <p:nvPr/>
        </p:nvSpPr>
        <p:spPr bwMode="auto">
          <a:xfrm>
            <a:off x="3657232" y="5770563"/>
            <a:ext cx="4396524" cy="2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lnSpc>
                <a:spcPct val="35000"/>
              </a:lnSpc>
              <a:buFontTx/>
              <a:buNone/>
            </a:pPr>
            <a:r>
              <a:rPr lang="en-US" altLang="en-US" sz="1800" dirty="0">
                <a:latin typeface="Franklin Gothic Demi" pitchFamily="34" charset="0"/>
              </a:rPr>
              <a:t>A diversified diet improves blood pressure</a:t>
            </a:r>
          </a:p>
        </p:txBody>
      </p:sp>
      <p:sp>
        <p:nvSpPr>
          <p:cNvPr id="25613" name="Rectangle 2"/>
          <p:cNvSpPr>
            <a:spLocks noChangeArrowheads="1"/>
          </p:cNvSpPr>
          <p:nvPr/>
        </p:nvSpPr>
        <p:spPr bwMode="auto">
          <a:xfrm>
            <a:off x="762000" y="1306513"/>
            <a:ext cx="7291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1800">
                <a:latin typeface="Franklin Gothic Demi" pitchFamily="34" charset="0"/>
              </a:rPr>
              <a:t>459 hypertensive patients randomized to 1 of 3 diets for 8 weeks</a:t>
            </a:r>
          </a:p>
        </p:txBody>
      </p:sp>
      <p:sp>
        <p:nvSpPr>
          <p:cNvPr id="25614" name="Text Box 156"/>
          <p:cNvSpPr txBox="1">
            <a:spLocks noChangeArrowheads="1"/>
          </p:cNvSpPr>
          <p:nvPr/>
        </p:nvSpPr>
        <p:spPr bwMode="auto">
          <a:xfrm>
            <a:off x="185738" y="2286000"/>
            <a:ext cx="1676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Systolic blood pressure </a:t>
            </a:r>
          </a:p>
          <a:p>
            <a:pPr algn="ctr" eaLnBrk="1" hangingPunct="1">
              <a:spcBef>
                <a:spcPct val="50000"/>
              </a:spcBef>
              <a:buFontTx/>
              <a:buNone/>
            </a:pPr>
            <a:r>
              <a:rPr lang="en-US" altLang="en-US" sz="1600">
                <a:latin typeface="Franklin Gothic Demi" pitchFamily="34" charset="0"/>
              </a:rPr>
              <a:t>(mm Hg)</a:t>
            </a:r>
          </a:p>
        </p:txBody>
      </p:sp>
      <p:sp>
        <p:nvSpPr>
          <p:cNvPr id="25615" name="Text Box 157"/>
          <p:cNvSpPr txBox="1">
            <a:spLocks noChangeArrowheads="1"/>
          </p:cNvSpPr>
          <p:nvPr/>
        </p:nvSpPr>
        <p:spPr bwMode="auto">
          <a:xfrm>
            <a:off x="109538" y="3575050"/>
            <a:ext cx="1828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Diastolic blood pressure </a:t>
            </a:r>
          </a:p>
          <a:p>
            <a:pPr algn="ctr" eaLnBrk="1" hangingPunct="1">
              <a:spcBef>
                <a:spcPct val="50000"/>
              </a:spcBef>
              <a:buFontTx/>
              <a:buNone/>
            </a:pPr>
            <a:r>
              <a:rPr lang="en-US" altLang="en-US" sz="1600">
                <a:latin typeface="Franklin Gothic Demi" pitchFamily="34" charset="0"/>
              </a:rPr>
              <a:t>(mm Hg)</a:t>
            </a:r>
          </a:p>
        </p:txBody>
      </p:sp>
    </p:spTree>
    <p:extLst>
      <p:ext uri="{BB962C8B-B14F-4D97-AF65-F5344CB8AC3E}">
        <p14:creationId xmlns:p14="http://schemas.microsoft.com/office/powerpoint/2010/main" val="2902259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52400" y="1143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400"/>
              <a:t>Diabetes Prevention Program (DPP)</a:t>
            </a:r>
          </a:p>
        </p:txBody>
      </p:sp>
      <p:sp>
        <p:nvSpPr>
          <p:cNvPr id="26627" name="Text Box 5"/>
          <p:cNvSpPr txBox="1">
            <a:spLocks noChangeArrowheads="1"/>
          </p:cNvSpPr>
          <p:nvPr/>
        </p:nvSpPr>
        <p:spPr bwMode="auto">
          <a:xfrm>
            <a:off x="152400" y="64008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en-US" altLang="en-US" sz="1400">
                <a:latin typeface="Franklin Gothic Demi" pitchFamily="34" charset="0"/>
              </a:rPr>
              <a:t>Knowler WC et al. </a:t>
            </a:r>
            <a:r>
              <a:rPr lang="en-US" altLang="en-US" sz="1400" i="1">
                <a:latin typeface="Franklin Gothic Demi" pitchFamily="34" charset="0"/>
              </a:rPr>
              <a:t>NEJM</a:t>
            </a:r>
            <a:r>
              <a:rPr lang="en-US" altLang="en-US" sz="1400">
                <a:latin typeface="Franklin Gothic Demi" pitchFamily="34" charset="0"/>
              </a:rPr>
              <a:t> 2002;346:393-403.</a:t>
            </a:r>
          </a:p>
        </p:txBody>
      </p:sp>
      <p:pic>
        <p:nvPicPr>
          <p:cNvPr id="26628" name="Picture 6" descr="fi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5943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6629" name="Rectangle 7"/>
          <p:cNvSpPr>
            <a:spLocks noChangeArrowheads="1"/>
          </p:cNvSpPr>
          <p:nvPr/>
        </p:nvSpPr>
        <p:spPr bwMode="auto">
          <a:xfrm>
            <a:off x="2514600" y="2209800"/>
            <a:ext cx="3962400" cy="9906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useBgFill="1">
        <p:nvSpPr>
          <p:cNvPr id="26630" name="Rectangle 8"/>
          <p:cNvSpPr>
            <a:spLocks noChangeArrowheads="1"/>
          </p:cNvSpPr>
          <p:nvPr/>
        </p:nvSpPr>
        <p:spPr bwMode="auto">
          <a:xfrm>
            <a:off x="990600" y="1600200"/>
            <a:ext cx="5867400" cy="12192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26631" name="Text Box 10"/>
          <p:cNvSpPr txBox="1">
            <a:spLocks noChangeArrowheads="1"/>
          </p:cNvSpPr>
          <p:nvPr/>
        </p:nvSpPr>
        <p:spPr bwMode="auto">
          <a:xfrm>
            <a:off x="152400" y="60960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400">
                <a:latin typeface="Franklin Gothic Demi" pitchFamily="34" charset="0"/>
              </a:rPr>
              <a:t>*Includes 7% weight loss and at least 150 minutes of physical activity per week</a:t>
            </a:r>
          </a:p>
        </p:txBody>
      </p:sp>
      <p:sp>
        <p:nvSpPr>
          <p:cNvPr id="26632" name="Line 12"/>
          <p:cNvSpPr>
            <a:spLocks noChangeShapeType="1"/>
          </p:cNvSpPr>
          <p:nvPr/>
        </p:nvSpPr>
        <p:spPr bwMode="auto">
          <a:xfrm>
            <a:off x="2514600" y="2743200"/>
            <a:ext cx="5334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en-US"/>
          </a:p>
        </p:txBody>
      </p:sp>
      <p:sp>
        <p:nvSpPr>
          <p:cNvPr id="26633" name="Line 13"/>
          <p:cNvSpPr>
            <a:spLocks noChangeShapeType="1"/>
          </p:cNvSpPr>
          <p:nvPr/>
        </p:nvSpPr>
        <p:spPr bwMode="auto">
          <a:xfrm>
            <a:off x="2514600" y="3048000"/>
            <a:ext cx="51117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en-US"/>
          </a:p>
        </p:txBody>
      </p:sp>
      <p:sp>
        <p:nvSpPr>
          <p:cNvPr id="26634" name="Text Box 14"/>
          <p:cNvSpPr txBox="1">
            <a:spLocks noChangeArrowheads="1"/>
          </p:cNvSpPr>
          <p:nvPr/>
        </p:nvSpPr>
        <p:spPr bwMode="auto">
          <a:xfrm>
            <a:off x="3048000" y="2514600"/>
            <a:ext cx="2068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120000"/>
              </a:lnSpc>
              <a:spcBef>
                <a:spcPct val="0"/>
              </a:spcBef>
              <a:buFontTx/>
              <a:buNone/>
            </a:pPr>
            <a:r>
              <a:rPr lang="en-US" altLang="en-US" sz="1600">
                <a:latin typeface="Franklin Gothic Demi" pitchFamily="34" charset="0"/>
              </a:rPr>
              <a:t>Placebo</a:t>
            </a:r>
          </a:p>
          <a:p>
            <a:pPr>
              <a:lnSpc>
                <a:spcPct val="120000"/>
              </a:lnSpc>
              <a:spcBef>
                <a:spcPct val="0"/>
              </a:spcBef>
              <a:buFontTx/>
              <a:buNone/>
            </a:pPr>
            <a:r>
              <a:rPr lang="en-US" altLang="en-US" sz="1600">
                <a:latin typeface="Franklin Gothic Demi" pitchFamily="34" charset="0"/>
              </a:rPr>
              <a:t>Metformin</a:t>
            </a:r>
          </a:p>
          <a:p>
            <a:pPr>
              <a:lnSpc>
                <a:spcPct val="120000"/>
              </a:lnSpc>
              <a:spcBef>
                <a:spcPct val="0"/>
              </a:spcBef>
              <a:buFontTx/>
              <a:buNone/>
            </a:pPr>
            <a:r>
              <a:rPr lang="en-US" altLang="en-US" sz="1600">
                <a:latin typeface="Franklin Gothic Demi" pitchFamily="34" charset="0"/>
              </a:rPr>
              <a:t>Lifestyle modification</a:t>
            </a:r>
          </a:p>
        </p:txBody>
      </p:sp>
      <p:sp>
        <p:nvSpPr>
          <p:cNvPr id="26635" name="Line 15"/>
          <p:cNvSpPr>
            <a:spLocks noChangeShapeType="1"/>
          </p:cNvSpPr>
          <p:nvPr/>
        </p:nvSpPr>
        <p:spPr bwMode="auto">
          <a:xfrm>
            <a:off x="2514600" y="3352800"/>
            <a:ext cx="5111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en-US"/>
          </a:p>
        </p:txBody>
      </p:sp>
      <p:sp useBgFill="1">
        <p:nvSpPr>
          <p:cNvPr id="26636" name="Rectangle 16"/>
          <p:cNvSpPr>
            <a:spLocks noChangeArrowheads="1"/>
          </p:cNvSpPr>
          <p:nvPr/>
        </p:nvSpPr>
        <p:spPr bwMode="auto">
          <a:xfrm>
            <a:off x="1676400" y="2743200"/>
            <a:ext cx="685800" cy="22860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26637" name="Text Box 17"/>
          <p:cNvSpPr txBox="1">
            <a:spLocks noChangeArrowheads="1"/>
          </p:cNvSpPr>
          <p:nvPr/>
        </p:nvSpPr>
        <p:spPr bwMode="auto">
          <a:xfrm rot="-5400000">
            <a:off x="587375" y="3679825"/>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Incidence of DM (%)</a:t>
            </a:r>
          </a:p>
        </p:txBody>
      </p:sp>
      <p:sp>
        <p:nvSpPr>
          <p:cNvPr id="26638" name="Text Box 18"/>
          <p:cNvSpPr txBox="1">
            <a:spLocks noChangeArrowheads="1"/>
          </p:cNvSpPr>
          <p:nvPr/>
        </p:nvSpPr>
        <p:spPr bwMode="auto">
          <a:xfrm>
            <a:off x="2057400" y="47244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 0</a:t>
            </a:r>
          </a:p>
        </p:txBody>
      </p:sp>
      <p:sp>
        <p:nvSpPr>
          <p:cNvPr id="26639" name="Text Box 19"/>
          <p:cNvSpPr txBox="1">
            <a:spLocks noChangeArrowheads="1"/>
          </p:cNvSpPr>
          <p:nvPr/>
        </p:nvSpPr>
        <p:spPr bwMode="auto">
          <a:xfrm>
            <a:off x="1981200" y="36576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20</a:t>
            </a:r>
          </a:p>
        </p:txBody>
      </p:sp>
      <p:sp>
        <p:nvSpPr>
          <p:cNvPr id="26640" name="Text Box 20"/>
          <p:cNvSpPr txBox="1">
            <a:spLocks noChangeArrowheads="1"/>
          </p:cNvSpPr>
          <p:nvPr/>
        </p:nvSpPr>
        <p:spPr bwMode="auto">
          <a:xfrm>
            <a:off x="1981200" y="3200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30</a:t>
            </a:r>
          </a:p>
        </p:txBody>
      </p:sp>
      <p:sp>
        <p:nvSpPr>
          <p:cNvPr id="26641" name="Text Box 21"/>
          <p:cNvSpPr txBox="1">
            <a:spLocks noChangeArrowheads="1"/>
          </p:cNvSpPr>
          <p:nvPr/>
        </p:nvSpPr>
        <p:spPr bwMode="auto">
          <a:xfrm>
            <a:off x="1981200" y="4191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10</a:t>
            </a:r>
          </a:p>
        </p:txBody>
      </p:sp>
      <p:sp>
        <p:nvSpPr>
          <p:cNvPr id="26642" name="Text Box 22"/>
          <p:cNvSpPr txBox="1">
            <a:spLocks noChangeArrowheads="1"/>
          </p:cNvSpPr>
          <p:nvPr/>
        </p:nvSpPr>
        <p:spPr bwMode="auto">
          <a:xfrm>
            <a:off x="1981200" y="2667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40</a:t>
            </a:r>
          </a:p>
        </p:txBody>
      </p:sp>
      <p:sp>
        <p:nvSpPr>
          <p:cNvPr id="26643" name="Text Box 24"/>
          <p:cNvSpPr txBox="1">
            <a:spLocks noChangeArrowheads="1"/>
          </p:cNvSpPr>
          <p:nvPr/>
        </p:nvSpPr>
        <p:spPr bwMode="auto">
          <a:xfrm>
            <a:off x="2438400" y="502920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0</a:t>
            </a:r>
          </a:p>
        </p:txBody>
      </p:sp>
      <p:sp useBgFill="1">
        <p:nvSpPr>
          <p:cNvPr id="26644" name="Rectangle 29"/>
          <p:cNvSpPr>
            <a:spLocks noChangeArrowheads="1"/>
          </p:cNvSpPr>
          <p:nvPr/>
        </p:nvSpPr>
        <p:spPr bwMode="auto">
          <a:xfrm>
            <a:off x="2209800" y="5029200"/>
            <a:ext cx="5867400" cy="6096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26645" name="Text Box 30"/>
          <p:cNvSpPr txBox="1">
            <a:spLocks noChangeArrowheads="1"/>
          </p:cNvSpPr>
          <p:nvPr/>
        </p:nvSpPr>
        <p:spPr bwMode="auto">
          <a:xfrm>
            <a:off x="24384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0</a:t>
            </a:r>
          </a:p>
        </p:txBody>
      </p:sp>
      <p:sp>
        <p:nvSpPr>
          <p:cNvPr id="26646" name="Text Box 31"/>
          <p:cNvSpPr txBox="1">
            <a:spLocks noChangeArrowheads="1"/>
          </p:cNvSpPr>
          <p:nvPr/>
        </p:nvSpPr>
        <p:spPr bwMode="auto">
          <a:xfrm>
            <a:off x="35052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 1</a:t>
            </a:r>
          </a:p>
        </p:txBody>
      </p:sp>
      <p:sp>
        <p:nvSpPr>
          <p:cNvPr id="26647" name="Text Box 32"/>
          <p:cNvSpPr txBox="1">
            <a:spLocks noChangeArrowheads="1"/>
          </p:cNvSpPr>
          <p:nvPr/>
        </p:nvSpPr>
        <p:spPr bwMode="auto">
          <a:xfrm>
            <a:off x="68580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4</a:t>
            </a:r>
          </a:p>
        </p:txBody>
      </p:sp>
      <p:sp>
        <p:nvSpPr>
          <p:cNvPr id="26648" name="Text Box 33"/>
          <p:cNvSpPr txBox="1">
            <a:spLocks noChangeArrowheads="1"/>
          </p:cNvSpPr>
          <p:nvPr/>
        </p:nvSpPr>
        <p:spPr bwMode="auto">
          <a:xfrm>
            <a:off x="46482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2</a:t>
            </a:r>
          </a:p>
        </p:txBody>
      </p:sp>
      <p:sp>
        <p:nvSpPr>
          <p:cNvPr id="26649" name="Text Box 34"/>
          <p:cNvSpPr txBox="1">
            <a:spLocks noChangeArrowheads="1"/>
          </p:cNvSpPr>
          <p:nvPr/>
        </p:nvSpPr>
        <p:spPr bwMode="auto">
          <a:xfrm>
            <a:off x="57912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latin typeface="Franklin Gothic Demi" pitchFamily="34" charset="0"/>
              </a:rPr>
              <a:t>3</a:t>
            </a:r>
          </a:p>
        </p:txBody>
      </p:sp>
      <p:sp>
        <p:nvSpPr>
          <p:cNvPr id="26650" name="Text Box 35"/>
          <p:cNvSpPr txBox="1">
            <a:spLocks noChangeArrowheads="1"/>
          </p:cNvSpPr>
          <p:nvPr/>
        </p:nvSpPr>
        <p:spPr bwMode="auto">
          <a:xfrm>
            <a:off x="2209800" y="5257800"/>
            <a:ext cx="51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50000"/>
              </a:spcBef>
              <a:buFontTx/>
              <a:buNone/>
            </a:pPr>
            <a:r>
              <a:rPr lang="en-US" altLang="en-US" sz="1600">
                <a:latin typeface="Franklin Gothic Demi" pitchFamily="34" charset="0"/>
              </a:rPr>
              <a:t>Years</a:t>
            </a:r>
          </a:p>
        </p:txBody>
      </p:sp>
      <p:sp>
        <p:nvSpPr>
          <p:cNvPr id="1359898" name="Rectangle 26"/>
          <p:cNvSpPr>
            <a:spLocks noChangeArrowheads="1"/>
          </p:cNvSpPr>
          <p:nvPr/>
        </p:nvSpPr>
        <p:spPr bwMode="auto">
          <a:xfrm>
            <a:off x="152400" y="0"/>
            <a:ext cx="7543800" cy="989013"/>
          </a:xfrm>
          <a:prstGeom prst="rect">
            <a:avLst/>
          </a:prstGeom>
          <a:noFill/>
          <a:ln w="9525">
            <a:noFill/>
            <a:miter lim="800000"/>
            <a:headEnd/>
            <a:tailEnd/>
          </a:ln>
          <a:effectLst/>
        </p:spPr>
        <p:txBody>
          <a:bodyPr>
            <a:spAutoFit/>
          </a:bodyPr>
          <a:lstStyle/>
          <a:p>
            <a:pPr>
              <a:lnSpc>
                <a:spcPct val="120000"/>
              </a:lnSpc>
              <a:defRPr/>
            </a:pPr>
            <a:r>
              <a:rPr lang="en-US" sz="2800" b="1">
                <a:effectLst>
                  <a:outerShdw blurRad="38100" dist="38100" dir="2700000" algn="tl">
                    <a:srgbClr val="000000"/>
                  </a:outerShdw>
                </a:effectLst>
                <a:latin typeface="Arial" charset="0"/>
              </a:rPr>
              <a:t>Pre-diabetic Conditions:</a:t>
            </a:r>
          </a:p>
          <a:p>
            <a:pPr>
              <a:lnSpc>
                <a:spcPct val="90000"/>
              </a:lnSpc>
              <a:defRPr/>
            </a:pPr>
            <a:r>
              <a:rPr lang="en-US" sz="2800" b="1">
                <a:effectLst>
                  <a:outerShdw blurRad="38100" dist="38100" dir="2700000" algn="tl">
                    <a:srgbClr val="000000"/>
                  </a:outerShdw>
                </a:effectLst>
                <a:latin typeface="Arial" charset="0"/>
              </a:rPr>
              <a:t>Benefit of Lifestyle Modification</a:t>
            </a:r>
          </a:p>
        </p:txBody>
      </p:sp>
      <p:sp>
        <p:nvSpPr>
          <p:cNvPr id="26652" name="Rectangle 38"/>
          <p:cNvSpPr>
            <a:spLocks noChangeArrowheads="1"/>
          </p:cNvSpPr>
          <p:nvPr/>
        </p:nvSpPr>
        <p:spPr bwMode="auto">
          <a:xfrm>
            <a:off x="228600" y="15240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a:t>3,234 patients with elevated fasting and post-load glucose levels randomized to placebo, metformin (850 mg bid), or lifestyle modification* for 3 years</a:t>
            </a:r>
          </a:p>
          <a:p>
            <a:pPr algn="ctr" eaLnBrk="1" hangingPunct="1">
              <a:lnSpc>
                <a:spcPct val="85000"/>
              </a:lnSpc>
              <a:buFontTx/>
              <a:buNone/>
            </a:pPr>
            <a:endParaRPr lang="en-US" altLang="en-US" sz="2000"/>
          </a:p>
          <a:p>
            <a:pPr algn="ctr" eaLnBrk="1" hangingPunct="1">
              <a:lnSpc>
                <a:spcPct val="90000"/>
              </a:lnSpc>
              <a:buFontTx/>
              <a:buNone/>
            </a:pPr>
            <a:endParaRPr lang="en-US" altLang="en-US" sz="2000"/>
          </a:p>
          <a:p>
            <a:pPr algn="ctr" eaLnBrk="1" hangingPunct="1">
              <a:lnSpc>
                <a:spcPct val="90000"/>
              </a:lnSpc>
              <a:buFontTx/>
              <a:buNone/>
            </a:pPr>
            <a:endParaRPr lang="en-US" altLang="en-US" sz="2000"/>
          </a:p>
          <a:p>
            <a:pPr algn="ctr" eaLnBrk="1" hangingPunct="1">
              <a:lnSpc>
                <a:spcPct val="110000"/>
              </a:lnSpc>
              <a:buFontTx/>
              <a:buNone/>
            </a:pPr>
            <a:endParaRPr lang="en-US" altLang="en-US" sz="2000"/>
          </a:p>
          <a:p>
            <a:pPr algn="ctr" eaLnBrk="1" hangingPunct="1">
              <a:lnSpc>
                <a:spcPct val="125000"/>
              </a:lnSpc>
              <a:buFontTx/>
              <a:buNone/>
            </a:pPr>
            <a:endParaRPr lang="en-US" altLang="en-US" sz="2000"/>
          </a:p>
          <a:p>
            <a:pPr algn="ctr" eaLnBrk="1" hangingPunct="1">
              <a:lnSpc>
                <a:spcPct val="125000"/>
              </a:lnSpc>
              <a:buFontTx/>
              <a:buNone/>
            </a:pPr>
            <a:endParaRPr lang="en-US" altLang="en-US" sz="2000"/>
          </a:p>
          <a:p>
            <a:pPr algn="ctr" eaLnBrk="1" hangingPunct="1">
              <a:lnSpc>
                <a:spcPct val="105000"/>
              </a:lnSpc>
              <a:buFontTx/>
              <a:buNone/>
            </a:pPr>
            <a:endParaRPr lang="en-US" altLang="en-US" sz="2000"/>
          </a:p>
          <a:p>
            <a:pPr algn="ctr" eaLnBrk="1" hangingPunct="1">
              <a:lnSpc>
                <a:spcPct val="130000"/>
              </a:lnSpc>
              <a:buFontTx/>
              <a:buNone/>
            </a:pPr>
            <a:endParaRPr lang="en-US" altLang="en-US" sz="2000"/>
          </a:p>
          <a:p>
            <a:pPr algn="ctr" eaLnBrk="1" hangingPunct="1">
              <a:buFontTx/>
              <a:buNone/>
            </a:pPr>
            <a:r>
              <a:rPr lang="en-US" altLang="en-US" sz="2000"/>
              <a:t> Lifestyle modification reduces the risk of developing DM </a:t>
            </a:r>
          </a:p>
        </p:txBody>
      </p:sp>
    </p:spTree>
    <p:extLst>
      <p:ext uri="{BB962C8B-B14F-4D97-AF65-F5344CB8AC3E}">
        <p14:creationId xmlns:p14="http://schemas.microsoft.com/office/powerpoint/2010/main" val="849173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en-US" smtClean="0">
                <a:latin typeface="Tahoma" pitchFamily="34" charset="0"/>
              </a:rPr>
              <a:t>D</a:t>
            </a:r>
            <a:r>
              <a:rPr lang="en-US" altLang="en-US" smtClean="0"/>
              <a:t>iabetes </a:t>
            </a:r>
            <a:r>
              <a:rPr lang="en-US" altLang="en-US" smtClean="0">
                <a:latin typeface="Tahoma" pitchFamily="34" charset="0"/>
              </a:rPr>
              <a:t>P</a:t>
            </a:r>
            <a:r>
              <a:rPr lang="en-US" altLang="en-US" smtClean="0"/>
              <a:t>revention </a:t>
            </a:r>
            <a:r>
              <a:rPr lang="en-US" altLang="en-US" smtClean="0">
                <a:latin typeface="Tahoma" pitchFamily="34" charset="0"/>
              </a:rPr>
              <a:t>P</a:t>
            </a:r>
            <a:r>
              <a:rPr lang="en-US" altLang="en-US" smtClean="0"/>
              <a:t>rogram: </a:t>
            </a:r>
            <a:br>
              <a:rPr lang="en-US" altLang="en-US" smtClean="0"/>
            </a:br>
            <a:r>
              <a:rPr lang="en-US" altLang="en-US" smtClean="0"/>
              <a:t>Reduction in Diabetes Incidence</a:t>
            </a:r>
          </a:p>
        </p:txBody>
      </p:sp>
      <p:pic>
        <p:nvPicPr>
          <p:cNvPr id="27651" name="Picture 3" descr="0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791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219200"/>
          </a:xfrm>
        </p:spPr>
        <p:txBody>
          <a:bodyPr/>
          <a:lstStyle/>
          <a:p>
            <a:r>
              <a:rPr lang="en-US" altLang="en-US"/>
              <a:t>Dietary Effects on Thrombosis</a:t>
            </a:r>
          </a:p>
        </p:txBody>
      </p:sp>
      <p:sp>
        <p:nvSpPr>
          <p:cNvPr id="17411" name="Rectangle 3"/>
          <p:cNvSpPr>
            <a:spLocks noGrp="1" noChangeArrowheads="1"/>
          </p:cNvSpPr>
          <p:nvPr>
            <p:ph type="body" idx="1"/>
          </p:nvPr>
        </p:nvSpPr>
        <p:spPr>
          <a:xfrm>
            <a:off x="685800" y="1066800"/>
            <a:ext cx="7772400" cy="5791200"/>
          </a:xfrm>
        </p:spPr>
        <p:txBody>
          <a:bodyPr>
            <a:normAutofit lnSpcReduction="10000"/>
          </a:bodyPr>
          <a:lstStyle/>
          <a:p>
            <a:r>
              <a:rPr lang="en-US" altLang="en-US"/>
              <a:t>Omega-3 fatty acids have antithrombogenic and antiarrhythmic effects, decreased platelet aggregation, and lower triglycerides</a:t>
            </a:r>
          </a:p>
          <a:p>
            <a:r>
              <a:rPr lang="en-US" altLang="en-US"/>
              <a:t>Eskimos’ cold water fish diet associated with prolonged bleeding times and lower rates of MI; similar findings in Japan, Netherlands, and England</a:t>
            </a:r>
          </a:p>
          <a:p>
            <a:r>
              <a:rPr lang="en-US" altLang="en-US"/>
              <a:t>Lyon Diet-Heart Study reported increased survival  following Mediterranean diet with fish and high in linolenic acid (no lipid differences seen).</a:t>
            </a:r>
          </a:p>
          <a:p>
            <a:endParaRPr lang="en-US" altLang="en-US"/>
          </a:p>
          <a:p>
            <a:endParaRPr lang="en-US" altLang="en-US"/>
          </a:p>
        </p:txBody>
      </p:sp>
    </p:spTree>
    <p:extLst>
      <p:ext uri="{BB962C8B-B14F-4D97-AF65-F5344CB8AC3E}">
        <p14:creationId xmlns:p14="http://schemas.microsoft.com/office/powerpoint/2010/main" val="2147107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ChangeArrowheads="1"/>
          </p:cNvSpPr>
          <p:nvPr/>
        </p:nvSpPr>
        <p:spPr bwMode="auto">
          <a:xfrm>
            <a:off x="6343650" y="6400800"/>
            <a:ext cx="184150" cy="257175"/>
          </a:xfrm>
          <a:prstGeom prst="rect">
            <a:avLst/>
          </a:prstGeom>
          <a:noFill/>
          <a:ln w="9525">
            <a:noFill/>
            <a:miter lim="800000"/>
            <a:headEnd/>
            <a:tailEnd/>
          </a:ln>
          <a:effectLst/>
        </p:spPr>
        <p:txBody>
          <a:bodyPr wrap="none">
            <a:spAutoFit/>
          </a:bodyPr>
          <a:lstStyle/>
          <a:p>
            <a:pPr>
              <a:lnSpc>
                <a:spcPct val="90000"/>
              </a:lnSpc>
              <a:spcBef>
                <a:spcPct val="20000"/>
              </a:spcBef>
              <a:buClr>
                <a:schemeClr val="hlink"/>
              </a:buClr>
              <a:buFont typeface="Wingdings" charset="2"/>
              <a:buNone/>
              <a:defRPr/>
            </a:pPr>
            <a:endParaRPr lang="en-US" sz="1200">
              <a:effectLst>
                <a:outerShdw blurRad="38100" dist="38100" dir="2700000" algn="tl">
                  <a:srgbClr val="000000"/>
                </a:outerShdw>
              </a:effectLst>
              <a:latin typeface="Franklin Gothic Demi" pitchFamily="34" charset="0"/>
              <a:ea typeface="Arial" charset="0"/>
              <a:cs typeface="Arial" charset="0"/>
            </a:endParaRPr>
          </a:p>
        </p:txBody>
      </p:sp>
      <p:sp>
        <p:nvSpPr>
          <p:cNvPr id="1222659" name="Rectangle 3"/>
          <p:cNvSpPr>
            <a:spLocks noChangeArrowheads="1"/>
          </p:cNvSpPr>
          <p:nvPr/>
        </p:nvSpPr>
        <p:spPr bwMode="auto">
          <a:xfrm>
            <a:off x="4725988" y="6572250"/>
            <a:ext cx="4418012" cy="285750"/>
          </a:xfrm>
          <a:prstGeom prst="rect">
            <a:avLst/>
          </a:prstGeom>
          <a:noFill/>
          <a:ln>
            <a:noFill/>
          </a:ln>
          <a:extLst/>
        </p:spPr>
        <p:txBody>
          <a:bodyPr wrap="none">
            <a:spAutoFit/>
          </a:bodyPr>
          <a:lstStyle/>
          <a:p>
            <a:pPr algn="r">
              <a:lnSpc>
                <a:spcPct val="90000"/>
              </a:lnSpc>
              <a:spcBef>
                <a:spcPct val="20000"/>
              </a:spcBef>
              <a:buClr>
                <a:schemeClr val="hlink"/>
              </a:buClr>
              <a:buFont typeface="Wingdings" pitchFamily="2" charset="2"/>
              <a:buNone/>
              <a:defRPr/>
            </a:pPr>
            <a:r>
              <a:rPr lang="en-US" sz="1400" dirty="0" err="1">
                <a:latin typeface="+mj-lt"/>
                <a:ea typeface="+mn-ea"/>
                <a:cs typeface="Arial" charset="0"/>
              </a:rPr>
              <a:t>Joshipura</a:t>
            </a:r>
            <a:r>
              <a:rPr lang="en-US" sz="1400" dirty="0">
                <a:latin typeface="+mj-lt"/>
                <a:ea typeface="+mn-ea"/>
                <a:cs typeface="Arial" charset="0"/>
              </a:rPr>
              <a:t> KJ, et al. </a:t>
            </a:r>
            <a:r>
              <a:rPr lang="en-US" sz="1400" dirty="0">
                <a:latin typeface="Arial" charset="0"/>
                <a:cs typeface="Arial" charset="0"/>
              </a:rPr>
              <a:t>2001 </a:t>
            </a:r>
            <a:r>
              <a:rPr lang="en-US" sz="1400" i="1" dirty="0">
                <a:latin typeface="+mj-lt"/>
                <a:ea typeface="+mn-ea"/>
                <a:cs typeface="Arial" charset="0"/>
              </a:rPr>
              <a:t>Ann Intern Med</a:t>
            </a:r>
            <a:r>
              <a:rPr lang="en-US" sz="1400" dirty="0">
                <a:latin typeface="+mj-lt"/>
                <a:ea typeface="+mn-ea"/>
                <a:cs typeface="Arial" charset="0"/>
              </a:rPr>
              <a:t>134:1106-14</a:t>
            </a:r>
          </a:p>
        </p:txBody>
      </p:sp>
      <p:sp>
        <p:nvSpPr>
          <p:cNvPr id="28676" name="Rectangle 6"/>
          <p:cNvSpPr>
            <a:spLocks noChangeArrowheads="1"/>
          </p:cNvSpPr>
          <p:nvPr/>
        </p:nvSpPr>
        <p:spPr bwMode="auto">
          <a:xfrm>
            <a:off x="0" y="838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400">
                <a:solidFill>
                  <a:schemeClr val="tx2"/>
                </a:solidFill>
                <a:latin typeface="Franklin Gothic Demi" pitchFamily="34" charset="0"/>
              </a:rPr>
              <a:t>Nurses’ Health Study and Health Professional’s Follow-up Study</a:t>
            </a:r>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2911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2667" name="Rectangle 11"/>
          <p:cNvSpPr>
            <a:spLocks noChangeArrowheads="1"/>
          </p:cNvSpPr>
          <p:nvPr/>
        </p:nvSpPr>
        <p:spPr bwMode="auto">
          <a:xfrm>
            <a:off x="819220" y="5901531"/>
            <a:ext cx="4460875" cy="287338"/>
          </a:xfrm>
          <a:prstGeom prst="rect">
            <a:avLst/>
          </a:prstGeom>
          <a:noFill/>
          <a:ln>
            <a:noFill/>
          </a:ln>
          <a:extLst/>
        </p:spPr>
        <p:txBody>
          <a:bodyPr wrap="none">
            <a:spAutoFit/>
          </a:bodyPr>
          <a:lstStyle/>
          <a:p>
            <a:pPr algn="r">
              <a:lnSpc>
                <a:spcPct val="90000"/>
              </a:lnSpc>
              <a:spcBef>
                <a:spcPct val="20000"/>
              </a:spcBef>
              <a:buClr>
                <a:schemeClr val="hlink"/>
              </a:buClr>
              <a:buFont typeface="Wingdings" pitchFamily="2" charset="2"/>
              <a:buNone/>
              <a:defRPr/>
            </a:pPr>
            <a:r>
              <a:rPr lang="en-US" sz="1400" dirty="0">
                <a:latin typeface="+mj-lt"/>
                <a:ea typeface="+mn-ea"/>
                <a:cs typeface="Arial" charset="0"/>
              </a:rPr>
              <a:t>*Includes nonfatal MI and fatal coronary heart disease</a:t>
            </a:r>
          </a:p>
        </p:txBody>
      </p:sp>
      <p:sp>
        <p:nvSpPr>
          <p:cNvPr id="1222668" name="Rectangle 12"/>
          <p:cNvSpPr>
            <a:spLocks noChangeArrowheads="1"/>
          </p:cNvSpPr>
          <p:nvPr/>
        </p:nvSpPr>
        <p:spPr bwMode="auto">
          <a:xfrm>
            <a:off x="1422400" y="6286500"/>
            <a:ext cx="3767138" cy="285750"/>
          </a:xfrm>
          <a:prstGeom prst="rect">
            <a:avLst/>
          </a:prstGeom>
          <a:noFill/>
          <a:ln>
            <a:noFill/>
          </a:ln>
          <a:extLst/>
        </p:spPr>
        <p:txBody>
          <a:bodyPr wrap="none">
            <a:spAutoFit/>
          </a:bodyPr>
          <a:lstStyle/>
          <a:p>
            <a:pPr algn="r">
              <a:lnSpc>
                <a:spcPct val="90000"/>
              </a:lnSpc>
              <a:spcBef>
                <a:spcPct val="20000"/>
              </a:spcBef>
              <a:buClr>
                <a:schemeClr val="hlink"/>
              </a:buClr>
              <a:buFont typeface="Wingdings" pitchFamily="2" charset="2"/>
              <a:buNone/>
              <a:defRPr/>
            </a:pPr>
            <a:r>
              <a:rPr lang="en-US" sz="1400" dirty="0">
                <a:latin typeface="+mj-lt"/>
                <a:ea typeface="+mn-ea"/>
                <a:cs typeface="Arial" charset="0"/>
              </a:rPr>
              <a:t>CV=Cardiovascular, MI=Myocardial infarction</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Benefits of Fruits and Vegetables</a:t>
            </a:r>
          </a:p>
        </p:txBody>
      </p:sp>
      <p:sp>
        <p:nvSpPr>
          <p:cNvPr id="28681" name="Rectangle 13"/>
          <p:cNvSpPr>
            <a:spLocks noChangeArrowheads="1"/>
          </p:cNvSpPr>
          <p:nvPr/>
        </p:nvSpPr>
        <p:spPr bwMode="auto">
          <a:xfrm>
            <a:off x="228600" y="1219200"/>
            <a:ext cx="815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dirty="0">
                <a:latin typeface="Franklin Gothic Demi" pitchFamily="34" charset="0"/>
              </a:rPr>
              <a:t>126,399 persons followed for 8-14 years to assess the relationship between fruit and vegetable intake and adverse CV outcomes*</a:t>
            </a:r>
          </a:p>
          <a:p>
            <a:pPr algn="ctr" eaLnBrk="1" hangingPunct="1">
              <a:lnSpc>
                <a:spcPct val="85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30000"/>
              </a:lnSpc>
              <a:buFontTx/>
              <a:buNone/>
            </a:pPr>
            <a:endParaRPr lang="en-US" altLang="en-US" sz="2000" dirty="0">
              <a:latin typeface="Franklin Gothic Demi" pitchFamily="34" charset="0"/>
            </a:endParaRPr>
          </a:p>
          <a:p>
            <a:pPr algn="ctr" eaLnBrk="1" hangingPunct="1">
              <a:lnSpc>
                <a:spcPct val="50000"/>
              </a:lnSpc>
              <a:buFontTx/>
              <a:buNone/>
            </a:pPr>
            <a:endParaRPr lang="en-US" altLang="en-US" sz="2000" dirty="0">
              <a:latin typeface="Franklin Gothic Demi" pitchFamily="34" charset="0"/>
            </a:endParaRPr>
          </a:p>
          <a:p>
            <a:pPr algn="ctr" eaLnBrk="1" hangingPunct="1">
              <a:lnSpc>
                <a:spcPct val="25000"/>
              </a:lnSpc>
              <a:buFontTx/>
              <a:buNone/>
            </a:pPr>
            <a:endParaRPr lang="en-US" altLang="en-US" sz="2000" dirty="0">
              <a:latin typeface="Franklin Gothic Demi" pitchFamily="34" charset="0"/>
            </a:endParaRPr>
          </a:p>
          <a:p>
            <a:pPr algn="ctr" eaLnBrk="1" hangingPunct="1">
              <a:lnSpc>
                <a:spcPct val="120000"/>
              </a:lnSpc>
              <a:buFontTx/>
              <a:buNone/>
            </a:pPr>
            <a:endParaRPr lang="en-US" altLang="en-US" sz="2000" dirty="0">
              <a:latin typeface="Franklin Gothic Demi" pitchFamily="34" charset="0"/>
            </a:endParaRPr>
          </a:p>
          <a:p>
            <a:pPr algn="ctr" eaLnBrk="1" hangingPunct="1">
              <a:lnSpc>
                <a:spcPct val="145000"/>
              </a:lnSpc>
              <a:spcAft>
                <a:spcPts val="2400"/>
              </a:spcAft>
              <a:buFontTx/>
              <a:buNone/>
            </a:pPr>
            <a:endParaRPr lang="en-US" altLang="en-US" sz="2000" dirty="0">
              <a:latin typeface="Franklin Gothic Demi" pitchFamily="34" charset="0"/>
            </a:endParaRPr>
          </a:p>
          <a:p>
            <a:pPr algn="ctr" eaLnBrk="1" hangingPunct="1">
              <a:lnSpc>
                <a:spcPct val="30000"/>
              </a:lnSpc>
              <a:buFontTx/>
              <a:buNone/>
            </a:pPr>
            <a:endParaRPr lang="en-US" altLang="en-US" sz="2000" dirty="0">
              <a:latin typeface="Franklin Gothic Demi" pitchFamily="34" charset="0"/>
            </a:endParaRPr>
          </a:p>
          <a:p>
            <a:pPr algn="ctr" eaLnBrk="1" hangingPunct="1">
              <a:lnSpc>
                <a:spcPct val="30000"/>
              </a:lnSpc>
              <a:buFontTx/>
              <a:buNone/>
            </a:pPr>
            <a:endParaRPr lang="en-US" altLang="en-US" sz="1500" dirty="0">
              <a:latin typeface="Franklin Gothic Demi" pitchFamily="34" charset="0"/>
            </a:endParaRPr>
          </a:p>
          <a:p>
            <a:pPr algn="ctr" eaLnBrk="1" hangingPunct="1">
              <a:lnSpc>
                <a:spcPct val="35000"/>
              </a:lnSpc>
              <a:buFontTx/>
              <a:buNone/>
            </a:pPr>
            <a:endParaRPr lang="en-US" altLang="en-US" sz="2000" dirty="0">
              <a:solidFill>
                <a:schemeClr val="tx2"/>
              </a:solidFill>
              <a:latin typeface="Franklin Gothic Demi" pitchFamily="34" charset="0"/>
            </a:endParaRPr>
          </a:p>
          <a:p>
            <a:pPr algn="ctr" eaLnBrk="1" hangingPunct="1">
              <a:lnSpc>
                <a:spcPct val="35000"/>
              </a:lnSpc>
              <a:buFontTx/>
              <a:buNone/>
            </a:pPr>
            <a:endParaRPr lang="en-US" altLang="en-US" sz="2000" dirty="0">
              <a:solidFill>
                <a:schemeClr val="tx2"/>
              </a:solidFill>
              <a:latin typeface="Franklin Gothic Demi" pitchFamily="34" charset="0"/>
            </a:endParaRPr>
          </a:p>
          <a:p>
            <a:pPr algn="ctr" eaLnBrk="1" hangingPunct="1">
              <a:lnSpc>
                <a:spcPct val="35000"/>
              </a:lnSpc>
              <a:buFontTx/>
              <a:buNone/>
            </a:pPr>
            <a:endParaRPr lang="en-US" altLang="en-US" sz="2000" dirty="0" smtClean="0">
              <a:latin typeface="Franklin Gothic Demi" pitchFamily="34" charset="0"/>
            </a:endParaRPr>
          </a:p>
          <a:p>
            <a:pPr algn="ctr" eaLnBrk="1" hangingPunct="1">
              <a:lnSpc>
                <a:spcPct val="35000"/>
              </a:lnSpc>
              <a:buFontTx/>
              <a:buNone/>
            </a:pPr>
            <a:r>
              <a:rPr lang="en-US" altLang="en-US" sz="2000" dirty="0" smtClean="0">
                <a:latin typeface="Franklin Gothic Demi" pitchFamily="34" charset="0"/>
              </a:rPr>
              <a:t>Increased </a:t>
            </a:r>
            <a:r>
              <a:rPr lang="en-US" altLang="en-US" sz="2000" dirty="0">
                <a:latin typeface="Franklin Gothic Demi" pitchFamily="34" charset="0"/>
              </a:rPr>
              <a:t>fruit and vegetable intake reduces CV risk</a:t>
            </a:r>
          </a:p>
        </p:txBody>
      </p:sp>
      <p:cxnSp>
        <p:nvCxnSpPr>
          <p:cNvPr id="28682"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8351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226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26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26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2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58" grpId="0"/>
      <p:bldP spid="1222659" grpId="0"/>
      <p:bldP spid="1222667" grpId="0"/>
      <p:bldP spid="12226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9" name="Rectangle 11"/>
          <p:cNvSpPr>
            <a:spLocks noChangeArrowheads="1"/>
          </p:cNvSpPr>
          <p:nvPr/>
        </p:nvSpPr>
        <p:spPr bwMode="auto">
          <a:xfrm>
            <a:off x="5159375" y="6550025"/>
            <a:ext cx="3973513" cy="307975"/>
          </a:xfrm>
          <a:prstGeom prst="rect">
            <a:avLst/>
          </a:prstGeom>
          <a:noFill/>
          <a:ln>
            <a:noFill/>
          </a:ln>
          <a:extLst/>
        </p:spPr>
        <p:txBody>
          <a:bodyPr wrap="none">
            <a:spAutoFit/>
          </a:bodyPr>
          <a:lstStyle/>
          <a:p>
            <a:pPr algn="r" eaLnBrk="0" hangingPunct="0">
              <a:spcBef>
                <a:spcPct val="50000"/>
              </a:spcBef>
              <a:defRPr/>
            </a:pPr>
            <a:r>
              <a:rPr lang="en-US" sz="1400" dirty="0">
                <a:latin typeface="+mj-lt"/>
                <a:ea typeface="+mn-ea"/>
                <a:cs typeface="Arial" charset="0"/>
              </a:rPr>
              <a:t>Pereira MA et al. </a:t>
            </a:r>
            <a:r>
              <a:rPr lang="en-US" sz="1400" i="1" dirty="0">
                <a:latin typeface="+mj-lt"/>
                <a:ea typeface="+mn-ea"/>
                <a:cs typeface="Arial" charset="0"/>
              </a:rPr>
              <a:t>Arch </a:t>
            </a:r>
            <a:r>
              <a:rPr lang="en-US" sz="1400" i="1" dirty="0" err="1">
                <a:latin typeface="+mj-lt"/>
                <a:ea typeface="+mn-ea"/>
                <a:cs typeface="Arial" charset="0"/>
              </a:rPr>
              <a:t>Int</a:t>
            </a:r>
            <a:r>
              <a:rPr lang="en-US" sz="1400" i="1" dirty="0">
                <a:latin typeface="+mj-lt"/>
                <a:ea typeface="+mn-ea"/>
                <a:cs typeface="Arial" charset="0"/>
              </a:rPr>
              <a:t> Med</a:t>
            </a:r>
            <a:r>
              <a:rPr lang="en-US" sz="1400" dirty="0">
                <a:latin typeface="+mj-lt"/>
                <a:ea typeface="+mn-ea"/>
                <a:cs typeface="Arial" charset="0"/>
              </a:rPr>
              <a:t> 2004;164:370-76</a:t>
            </a:r>
          </a:p>
        </p:txBody>
      </p:sp>
      <p:pic>
        <p:nvPicPr>
          <p:cNvPr id="2969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592263"/>
            <a:ext cx="698182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6"/>
          <p:cNvSpPr txBox="1">
            <a:spLocks noChangeArrowheads="1"/>
          </p:cNvSpPr>
          <p:nvPr/>
        </p:nvSpPr>
        <p:spPr bwMode="auto">
          <a:xfrm>
            <a:off x="6019800" y="4530725"/>
            <a:ext cx="2074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50000"/>
              </a:spcBef>
              <a:buFontTx/>
              <a:buNone/>
            </a:pPr>
            <a:r>
              <a:rPr lang="en-US" altLang="en-US" sz="1600">
                <a:solidFill>
                  <a:schemeClr val="bg2"/>
                </a:solidFill>
                <a:latin typeface="Franklin Gothic Demi" pitchFamily="34" charset="0"/>
              </a:rPr>
              <a:t>RR=0.73, P&lt;0.001</a:t>
            </a:r>
          </a:p>
        </p:txBody>
      </p:sp>
      <p:sp>
        <p:nvSpPr>
          <p:cNvPr id="1169427" name="Rectangle 19"/>
          <p:cNvSpPr>
            <a:spLocks noChangeArrowheads="1"/>
          </p:cNvSpPr>
          <p:nvPr/>
        </p:nvSpPr>
        <p:spPr bwMode="auto">
          <a:xfrm>
            <a:off x="4306888" y="6084888"/>
            <a:ext cx="4175125" cy="307975"/>
          </a:xfrm>
          <a:prstGeom prst="rect">
            <a:avLst/>
          </a:prstGeom>
          <a:noFill/>
          <a:ln>
            <a:noFill/>
          </a:ln>
          <a:extLst/>
        </p:spPr>
        <p:txBody>
          <a:bodyPr wrap="none">
            <a:spAutoFit/>
          </a:bodyPr>
          <a:lstStyle/>
          <a:p>
            <a:pPr algn="r" eaLnBrk="0" hangingPunct="0">
              <a:spcBef>
                <a:spcPct val="50000"/>
              </a:spcBef>
              <a:defRPr/>
            </a:pPr>
            <a:r>
              <a:rPr lang="en-US" sz="1400" dirty="0">
                <a:latin typeface="+mj-lt"/>
                <a:ea typeface="+mn-ea"/>
                <a:cs typeface="Arial" charset="0"/>
              </a:rPr>
              <a:t>CV=Cardiovascular, CHD=Coronary heart disease</a:t>
            </a:r>
          </a:p>
        </p:txBody>
      </p:sp>
      <p:sp>
        <p:nvSpPr>
          <p:cNvPr id="29702" name="Line 20"/>
          <p:cNvSpPr>
            <a:spLocks noChangeShapeType="1"/>
          </p:cNvSpPr>
          <p:nvPr/>
        </p:nvSpPr>
        <p:spPr bwMode="auto">
          <a:xfrm>
            <a:off x="1781175" y="2963863"/>
            <a:ext cx="56388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Benefits of Whole Grains and Fiber</a:t>
            </a:r>
          </a:p>
        </p:txBody>
      </p:sp>
      <p:sp>
        <p:nvSpPr>
          <p:cNvPr id="29704" name="Rectangle 18"/>
          <p:cNvSpPr>
            <a:spLocks noChangeArrowheads="1"/>
          </p:cNvSpPr>
          <p:nvPr/>
        </p:nvSpPr>
        <p:spPr bwMode="auto">
          <a:xfrm>
            <a:off x="381000" y="9144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dirty="0">
                <a:latin typeface="Franklin Gothic Demi" pitchFamily="34" charset="0"/>
              </a:rPr>
              <a:t>336,244 persons followed for 6-10 years to assess the relationship between dietary fiber intake and adverse CV outcomes</a:t>
            </a:r>
          </a:p>
          <a:p>
            <a:pPr algn="ctr" eaLnBrk="1" hangingPunct="1">
              <a:lnSpc>
                <a:spcPct val="90000"/>
              </a:lnSpc>
              <a:buFontTx/>
              <a:buNone/>
            </a:pPr>
            <a:endParaRPr lang="en-US" altLang="en-US" sz="2000" dirty="0">
              <a:latin typeface="Franklin Gothic Demi" pitchFamily="34" charset="0"/>
            </a:endParaRPr>
          </a:p>
          <a:p>
            <a:pPr algn="ctr" eaLnBrk="1" hangingPunct="1">
              <a:lnSpc>
                <a:spcPct val="90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85000"/>
              </a:lnSpc>
              <a:buFontTx/>
              <a:buNone/>
            </a:pPr>
            <a:endParaRPr lang="en-US" altLang="en-US" sz="2000" dirty="0">
              <a:latin typeface="Franklin Gothic Demi" pitchFamily="34" charset="0"/>
            </a:endParaRPr>
          </a:p>
          <a:p>
            <a:pPr algn="ctr" eaLnBrk="1" hangingPunct="1">
              <a:lnSpc>
                <a:spcPct val="30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spcAft>
                <a:spcPts val="600"/>
              </a:spcAft>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75000"/>
              </a:lnSpc>
              <a:buFontTx/>
              <a:buNone/>
            </a:pPr>
            <a:endParaRPr lang="en-US" altLang="en-US" sz="2000" dirty="0">
              <a:latin typeface="Franklin Gothic Demi" pitchFamily="34" charset="0"/>
            </a:endParaRPr>
          </a:p>
          <a:p>
            <a:pPr algn="ctr" eaLnBrk="1" hangingPunct="1">
              <a:lnSpc>
                <a:spcPct val="40000"/>
              </a:lnSpc>
              <a:buFontTx/>
              <a:buNone/>
            </a:pPr>
            <a:endParaRPr lang="en-US" altLang="en-US" sz="2000" dirty="0">
              <a:solidFill>
                <a:srgbClr val="0000FF"/>
              </a:solidFill>
              <a:latin typeface="Franklin Gothic Demi" pitchFamily="34" charset="0"/>
            </a:endParaRPr>
          </a:p>
          <a:p>
            <a:pPr algn="ctr" eaLnBrk="1" hangingPunct="1">
              <a:lnSpc>
                <a:spcPct val="35000"/>
              </a:lnSpc>
              <a:buFontTx/>
              <a:buNone/>
            </a:pPr>
            <a:r>
              <a:rPr lang="en-US" altLang="en-US" sz="2000" dirty="0">
                <a:latin typeface="Franklin Gothic Demi" pitchFamily="34" charset="0"/>
              </a:rPr>
              <a:t>Increased dietary fiber intake reduces CV risk</a:t>
            </a:r>
          </a:p>
          <a:p>
            <a:pPr algn="ctr" eaLnBrk="1" hangingPunct="1">
              <a:lnSpc>
                <a:spcPct val="35000"/>
              </a:lnSpc>
              <a:buFontTx/>
              <a:buNone/>
            </a:pPr>
            <a:endParaRPr lang="en-US" altLang="en-US" sz="2000" dirty="0">
              <a:solidFill>
                <a:srgbClr val="0000FF"/>
              </a:solidFill>
              <a:latin typeface="Franklin Gothic Demi" pitchFamily="34" charset="0"/>
            </a:endParaRPr>
          </a:p>
        </p:txBody>
      </p:sp>
      <p:cxnSp>
        <p:nvCxnSpPr>
          <p:cNvPr id="29705"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8937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94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9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9" grpId="0"/>
      <p:bldP spid="11694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5"/>
          <p:cNvSpPr txBox="1">
            <a:spLocks noChangeArrowheads="1"/>
          </p:cNvSpPr>
          <p:nvPr/>
        </p:nvSpPr>
        <p:spPr bwMode="auto">
          <a:xfrm>
            <a:off x="5295900" y="6550025"/>
            <a:ext cx="3848100" cy="307975"/>
          </a:xfrm>
          <a:prstGeom prst="rect">
            <a:avLst/>
          </a:prstGeom>
          <a:noFill/>
          <a:ln>
            <a:noFill/>
          </a:ln>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defRPr/>
            </a:pPr>
            <a:r>
              <a:rPr lang="en-US" sz="1400" dirty="0" err="1" smtClean="0">
                <a:latin typeface="+mj-lt"/>
                <a:ea typeface="+mn-ea"/>
              </a:rPr>
              <a:t>Trichopoulou</a:t>
            </a:r>
            <a:r>
              <a:rPr lang="en-US" sz="1400" dirty="0">
                <a:latin typeface="+mj-lt"/>
                <a:ea typeface="+mn-ea"/>
              </a:rPr>
              <a:t> </a:t>
            </a:r>
            <a:r>
              <a:rPr lang="en-US" sz="1400" dirty="0" smtClean="0">
                <a:latin typeface="+mj-lt"/>
                <a:ea typeface="+mn-ea"/>
              </a:rPr>
              <a:t>A, et al. </a:t>
            </a:r>
            <a:r>
              <a:rPr lang="en-US" sz="1400" i="1" dirty="0" smtClean="0">
                <a:latin typeface="+mj-lt"/>
                <a:ea typeface="+mn-ea"/>
              </a:rPr>
              <a:t>NEJM</a:t>
            </a:r>
            <a:r>
              <a:rPr lang="en-US" sz="1400" dirty="0" smtClean="0">
                <a:latin typeface="+mj-lt"/>
                <a:ea typeface="+mn-ea"/>
              </a:rPr>
              <a:t> 2003;348:2595-6 </a:t>
            </a:r>
          </a:p>
        </p:txBody>
      </p:sp>
      <p:graphicFrame>
        <p:nvGraphicFramePr>
          <p:cNvPr id="80923" name="Group 27"/>
          <p:cNvGraphicFramePr>
            <a:graphicFrameLocks noGrp="1"/>
          </p:cNvGraphicFramePr>
          <p:nvPr>
            <p:ph idx="4294967295"/>
          </p:nvPr>
        </p:nvGraphicFramePr>
        <p:xfrm>
          <a:off x="228600" y="2073275"/>
          <a:ext cx="8686800" cy="2803545"/>
        </p:xfrm>
        <a:graphic>
          <a:graphicData uri="http://schemas.openxmlformats.org/drawingml/2006/table">
            <a:tbl>
              <a:tblPr/>
              <a:tblGrid>
                <a:gridCol w="2209800"/>
                <a:gridCol w="3124200"/>
                <a:gridCol w="3352800"/>
              </a:tblGrid>
              <a:tr h="700887">
                <a:tc>
                  <a:txBody>
                    <a:bodyPr/>
                    <a:lstStyle/>
                    <a:p>
                      <a:pPr marL="0" marR="0" lvl="0" indent="0" algn="ctr" defTabSz="914400" rtl="0" eaLnBrk="1" fontAlgn="base" latinLnBrk="0" hangingPunct="1">
                        <a:lnSpc>
                          <a:spcPct val="17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Variable</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 of Deaths/                      # of Participants</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Fully Adjusted Hazard Ratio (95% CI)</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70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Death from any cause</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275/22,043</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0.75 (0.64-0.87)</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70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Death from    CHD</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54/22,043</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0.67 (0.47-0.94)</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70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Death from cancer</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97/22,043</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Franklin Gothic Demi" pitchFamily="34" charset="0"/>
                        </a:rPr>
                        <a:t>0.76 (0.59-0.98)</a:t>
                      </a:r>
                    </a:p>
                  </a:txBody>
                  <a:tcPr marT="45647" marB="456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bl>
          </a:graphicData>
        </a:graphic>
      </p:graphicFrame>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Primary Prevention</a:t>
            </a:r>
          </a:p>
        </p:txBody>
      </p:sp>
      <p:sp>
        <p:nvSpPr>
          <p:cNvPr id="30746" name="Rectangle 6"/>
          <p:cNvSpPr>
            <a:spLocks noChangeArrowheads="1"/>
          </p:cNvSpPr>
          <p:nvPr/>
        </p:nvSpPr>
        <p:spPr bwMode="auto">
          <a:xfrm>
            <a:off x="0" y="9144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2000" dirty="0">
                <a:latin typeface="Franklin Gothic Demi" pitchFamily="34" charset="0"/>
              </a:rPr>
              <a:t>22,043 adults evaluated for adherence to a Mediterranean diet, with points given for high consumption of vegetables, legumes, fruits, nuts, cereal, and fish and points subtracted for high consumption of meat, poultry, and dairy</a:t>
            </a:r>
          </a:p>
          <a:p>
            <a:pPr algn="ctr" eaLnBrk="1" hangingPunct="1">
              <a:lnSpc>
                <a:spcPct val="85000"/>
              </a:lnSpc>
              <a:buFontTx/>
              <a:buNone/>
            </a:pPr>
            <a:endParaRPr lang="en-US" altLang="en-US" sz="2000" dirty="0">
              <a:latin typeface="Franklin Gothic Demi" pitchFamily="34" charset="0"/>
            </a:endParaRPr>
          </a:p>
          <a:p>
            <a:pPr algn="ctr" eaLnBrk="1" hangingPunct="1">
              <a:lnSpc>
                <a:spcPct val="130000"/>
              </a:lnSpc>
              <a:buFontTx/>
              <a:buNone/>
            </a:pPr>
            <a:endParaRPr lang="en-US" altLang="en-US" sz="2000" dirty="0">
              <a:latin typeface="Franklin Gothic Demi" pitchFamily="34" charset="0"/>
            </a:endParaRPr>
          </a:p>
          <a:p>
            <a:pPr algn="ctr" eaLnBrk="1" hangingPunct="1">
              <a:lnSpc>
                <a:spcPct val="190000"/>
              </a:lnSpc>
              <a:buFontTx/>
              <a:buNone/>
            </a:pPr>
            <a:endParaRPr lang="en-US" altLang="en-US" sz="2000" dirty="0">
              <a:latin typeface="Franklin Gothic Demi" pitchFamily="34" charset="0"/>
            </a:endParaRPr>
          </a:p>
          <a:p>
            <a:pPr algn="ctr" eaLnBrk="1" hangingPunct="1">
              <a:lnSpc>
                <a:spcPct val="120000"/>
              </a:lnSpc>
              <a:buFontTx/>
              <a:buNone/>
            </a:pPr>
            <a:endParaRPr lang="en-US" altLang="en-US" sz="2000" dirty="0">
              <a:latin typeface="Franklin Gothic Demi" pitchFamily="34" charset="0"/>
            </a:endParaRPr>
          </a:p>
          <a:p>
            <a:pPr algn="ctr" eaLnBrk="1" hangingPunct="1">
              <a:lnSpc>
                <a:spcPct val="60000"/>
              </a:lnSpc>
              <a:buFontTx/>
              <a:buNone/>
            </a:pPr>
            <a:endParaRPr lang="en-US" altLang="en-US" sz="2000" dirty="0">
              <a:latin typeface="Franklin Gothic Demi" pitchFamily="34" charset="0"/>
            </a:endParaRPr>
          </a:p>
          <a:p>
            <a:pPr algn="ctr" eaLnBrk="1" hangingPunct="1">
              <a:lnSpc>
                <a:spcPct val="60000"/>
              </a:lnSpc>
              <a:buFontTx/>
              <a:buNone/>
            </a:pPr>
            <a:endParaRPr lang="en-US" altLang="en-US" sz="2000" dirty="0">
              <a:latin typeface="Franklin Gothic Demi" pitchFamily="34" charset="0"/>
            </a:endParaRPr>
          </a:p>
          <a:p>
            <a:pPr algn="ctr" eaLnBrk="1" hangingPunct="1">
              <a:lnSpc>
                <a:spcPct val="60000"/>
              </a:lnSpc>
              <a:buFontTx/>
              <a:buNone/>
            </a:pPr>
            <a:endParaRPr lang="en-US" altLang="en-US" sz="2000" dirty="0">
              <a:latin typeface="Franklin Gothic Demi" pitchFamily="34" charset="0"/>
            </a:endParaRPr>
          </a:p>
          <a:p>
            <a:pPr algn="ctr" eaLnBrk="1" hangingPunct="1">
              <a:spcAft>
                <a:spcPts val="1200"/>
              </a:spcAft>
              <a:buFontTx/>
              <a:buNone/>
            </a:pPr>
            <a:endParaRPr lang="en-US" altLang="en-US" sz="2000" dirty="0">
              <a:latin typeface="Franklin Gothic Demi" pitchFamily="34" charset="0"/>
            </a:endParaRPr>
          </a:p>
          <a:p>
            <a:pPr algn="ctr" eaLnBrk="1" hangingPunct="1">
              <a:buFontTx/>
              <a:buNone/>
            </a:pPr>
            <a:r>
              <a:rPr lang="en-US" altLang="en-US" sz="2000" dirty="0">
                <a:latin typeface="Franklin Gothic Demi" pitchFamily="34" charset="0"/>
              </a:rPr>
              <a:t>High adherence to a Mediterranean diet is associated with a reduction in death</a:t>
            </a:r>
          </a:p>
        </p:txBody>
      </p:sp>
      <p:cxnSp>
        <p:nvCxnSpPr>
          <p:cNvPr id="30747"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27717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2"/>
          <p:cNvSpPr>
            <a:spLocks noChangeArrowheads="1"/>
          </p:cNvSpPr>
          <p:nvPr/>
        </p:nvSpPr>
        <p:spPr bwMode="auto">
          <a:xfrm>
            <a:off x="304800" y="838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400">
                <a:solidFill>
                  <a:schemeClr val="tx2"/>
                </a:solidFill>
                <a:latin typeface="Franklin Gothic Demi" pitchFamily="34" charset="0"/>
              </a:rPr>
              <a:t>Lyon Diet Heart Study</a:t>
            </a:r>
          </a:p>
        </p:txBody>
      </p:sp>
      <p:sp>
        <p:nvSpPr>
          <p:cNvPr id="82947" name="Text Box 38"/>
          <p:cNvSpPr txBox="1">
            <a:spLocks noChangeArrowheads="1"/>
          </p:cNvSpPr>
          <p:nvPr/>
        </p:nvSpPr>
        <p:spPr bwMode="auto">
          <a:xfrm>
            <a:off x="4411663" y="6550025"/>
            <a:ext cx="4732337" cy="307975"/>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0" hangingPunct="0">
              <a:defRPr/>
            </a:pPr>
            <a:r>
              <a:rPr lang="en-US" sz="1400" dirty="0" smtClean="0">
                <a:latin typeface="+mj-lt"/>
                <a:ea typeface="+mn-ea"/>
              </a:rPr>
              <a:t>De </a:t>
            </a:r>
            <a:r>
              <a:rPr lang="en-US" sz="1400" dirty="0" err="1" smtClean="0">
                <a:latin typeface="+mj-lt"/>
                <a:ea typeface="+mn-ea"/>
              </a:rPr>
              <a:t>Lorgeril</a:t>
            </a:r>
            <a:r>
              <a:rPr lang="en-US" sz="1400" dirty="0" smtClean="0">
                <a:latin typeface="+mj-lt"/>
                <a:ea typeface="+mn-ea"/>
              </a:rPr>
              <a:t> M et al. </a:t>
            </a:r>
            <a:r>
              <a:rPr lang="en-US" sz="1400" i="1" dirty="0" smtClean="0">
                <a:latin typeface="+mj-lt"/>
                <a:ea typeface="+mn-ea"/>
              </a:rPr>
              <a:t>Circulation</a:t>
            </a:r>
            <a:r>
              <a:rPr lang="en-US" sz="1400" dirty="0" smtClean="0">
                <a:latin typeface="+mj-lt"/>
                <a:ea typeface="+mn-ea"/>
              </a:rPr>
              <a:t> 1999;99:779-785</a:t>
            </a:r>
          </a:p>
        </p:txBody>
      </p:sp>
      <p:sp>
        <p:nvSpPr>
          <p:cNvPr id="82948" name="Text Box 39"/>
          <p:cNvSpPr txBox="1">
            <a:spLocks noChangeArrowheads="1"/>
          </p:cNvSpPr>
          <p:nvPr/>
        </p:nvSpPr>
        <p:spPr bwMode="auto">
          <a:xfrm>
            <a:off x="3571875" y="5961063"/>
            <a:ext cx="3406775" cy="522287"/>
          </a:xfrm>
          <a:prstGeom prst="rect">
            <a:avLst/>
          </a:prstGeom>
          <a:noFill/>
          <a:ln>
            <a:noFill/>
          </a:ln>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0" hangingPunct="0">
              <a:defRPr/>
            </a:pPr>
            <a:r>
              <a:rPr lang="en-US" sz="1400" dirty="0" smtClean="0">
                <a:latin typeface="+mj-lt"/>
                <a:ea typeface="+mn-ea"/>
              </a:rPr>
              <a:t>*High in polyunsaturated fat and fiber, </a:t>
            </a:r>
          </a:p>
          <a:p>
            <a:pPr algn="r" eaLnBrk="0" hangingPunct="0">
              <a:defRPr/>
            </a:pPr>
            <a:r>
              <a:rPr lang="en-US" sz="1400" dirty="0" smtClean="0">
                <a:latin typeface="+mj-lt"/>
                <a:ea typeface="+mn-ea"/>
              </a:rPr>
              <a:t>**High in saturated fat and low in fiber</a:t>
            </a:r>
          </a:p>
        </p:txBody>
      </p:sp>
      <p:sp>
        <p:nvSpPr>
          <p:cNvPr id="31749" name="Rectangle 40"/>
          <p:cNvSpPr>
            <a:spLocks noChangeArrowheads="1"/>
          </p:cNvSpPr>
          <p:nvPr/>
        </p:nvSpPr>
        <p:spPr bwMode="auto">
          <a:xfrm>
            <a:off x="228600" y="121920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lnSpc>
                <a:spcPct val="85000"/>
              </a:lnSpc>
              <a:buFontTx/>
              <a:buNone/>
            </a:pPr>
            <a:endParaRPr lang="en-US" altLang="en-US" sz="2000">
              <a:latin typeface="Franklin Gothic Demi" pitchFamily="34" charset="0"/>
            </a:endParaRPr>
          </a:p>
          <a:p>
            <a:pPr algn="ctr" eaLnBrk="1" hangingPunct="1">
              <a:lnSpc>
                <a:spcPct val="90000"/>
              </a:lnSpc>
              <a:buFontTx/>
              <a:buNone/>
            </a:pPr>
            <a:endParaRPr lang="en-US" altLang="en-US" sz="2000">
              <a:latin typeface="Franklin Gothic Demi" pitchFamily="34" charset="0"/>
            </a:endParaRPr>
          </a:p>
          <a:p>
            <a:pPr algn="ctr" eaLnBrk="1" hangingPunct="1">
              <a:lnSpc>
                <a:spcPct val="90000"/>
              </a:lnSpc>
              <a:buFontTx/>
              <a:buNone/>
            </a:pPr>
            <a:endParaRPr lang="en-US" altLang="en-US" sz="2000">
              <a:latin typeface="Franklin Gothic Demi" pitchFamily="34" charset="0"/>
            </a:endParaRPr>
          </a:p>
          <a:p>
            <a:pPr algn="ctr" eaLnBrk="1" hangingPunct="1">
              <a:lnSpc>
                <a:spcPct val="55000"/>
              </a:lnSpc>
              <a:buFontTx/>
              <a:buNone/>
            </a:pPr>
            <a:endParaRPr lang="en-US" altLang="en-US" sz="2000">
              <a:latin typeface="Franklin Gothic Demi" pitchFamily="34" charset="0"/>
            </a:endParaRPr>
          </a:p>
          <a:p>
            <a:pPr algn="ctr" eaLnBrk="1" hangingPunct="1">
              <a:lnSpc>
                <a:spcPct val="50000"/>
              </a:lnSpc>
              <a:buFontTx/>
              <a:buNone/>
            </a:pPr>
            <a:endParaRPr lang="en-US" altLang="en-US" sz="2000">
              <a:latin typeface="Franklin Gothic Demi" pitchFamily="34" charset="0"/>
            </a:endParaRPr>
          </a:p>
          <a:p>
            <a:pPr algn="ctr" eaLnBrk="1" hangingPunct="1">
              <a:lnSpc>
                <a:spcPct val="50000"/>
              </a:lnSpc>
              <a:buFontTx/>
              <a:buNone/>
            </a:pPr>
            <a:endParaRPr lang="en-US" altLang="en-US" sz="2000">
              <a:latin typeface="Franklin Gothic Demi" pitchFamily="34" charset="0"/>
            </a:endParaRPr>
          </a:p>
          <a:p>
            <a:pPr algn="ctr" eaLnBrk="1" hangingPunct="1">
              <a:lnSpc>
                <a:spcPct val="85000"/>
              </a:lnSpc>
              <a:buFontTx/>
              <a:buNone/>
            </a:pPr>
            <a:endParaRPr lang="en-US" altLang="en-US" sz="2000">
              <a:latin typeface="Franklin Gothic Demi" pitchFamily="34" charset="0"/>
            </a:endParaRPr>
          </a:p>
          <a:p>
            <a:pPr algn="ctr" eaLnBrk="1" hangingPunct="1">
              <a:lnSpc>
                <a:spcPct val="35000"/>
              </a:lnSpc>
              <a:buFontTx/>
              <a:buNone/>
            </a:pPr>
            <a:endParaRPr lang="en-US" altLang="en-US" sz="2000">
              <a:latin typeface="Franklin Gothic Demi" pitchFamily="34" charset="0"/>
            </a:endParaRPr>
          </a:p>
          <a:p>
            <a:pPr algn="ctr" eaLnBrk="1" hangingPunct="1">
              <a:lnSpc>
                <a:spcPct val="120000"/>
              </a:lnSpc>
              <a:buFontTx/>
              <a:buNone/>
            </a:pPr>
            <a:endParaRPr lang="en-US" altLang="en-US" sz="2000">
              <a:latin typeface="Franklin Gothic Demi" pitchFamily="34" charset="0"/>
            </a:endParaRPr>
          </a:p>
          <a:p>
            <a:pPr algn="ctr" eaLnBrk="1" hangingPunct="1">
              <a:lnSpc>
                <a:spcPct val="120000"/>
              </a:lnSpc>
              <a:spcAft>
                <a:spcPts val="3000"/>
              </a:spcAft>
              <a:buFontTx/>
              <a:buNone/>
            </a:pPr>
            <a:endParaRPr lang="en-US" altLang="en-US" sz="2000">
              <a:latin typeface="Franklin Gothic Demi" pitchFamily="34" charset="0"/>
            </a:endParaRPr>
          </a:p>
          <a:p>
            <a:pPr algn="ctr" eaLnBrk="1" hangingPunct="1">
              <a:lnSpc>
                <a:spcPct val="30000"/>
              </a:lnSpc>
              <a:buFontTx/>
              <a:buNone/>
            </a:pPr>
            <a:endParaRPr lang="en-US" altLang="en-US" sz="2000">
              <a:latin typeface="Franklin Gothic Demi" pitchFamily="34" charset="0"/>
            </a:endParaRPr>
          </a:p>
          <a:p>
            <a:pPr algn="ctr" eaLnBrk="1" hangingPunct="1">
              <a:lnSpc>
                <a:spcPct val="35000"/>
              </a:lnSpc>
              <a:buFontTx/>
              <a:buNone/>
            </a:pPr>
            <a:endParaRPr lang="en-US" altLang="en-US" sz="2000">
              <a:solidFill>
                <a:schemeClr val="tx2"/>
              </a:solidFill>
              <a:latin typeface="Franklin Gothic Demi" pitchFamily="34" charset="0"/>
            </a:endParaRPr>
          </a:p>
          <a:p>
            <a:pPr algn="ctr" eaLnBrk="1" hangingPunct="1">
              <a:lnSpc>
                <a:spcPct val="35000"/>
              </a:lnSpc>
              <a:buFontTx/>
              <a:buNone/>
            </a:pPr>
            <a:endParaRPr lang="en-US" altLang="en-US" sz="2000">
              <a:solidFill>
                <a:schemeClr val="tx2"/>
              </a:solidFill>
              <a:latin typeface="Franklin Gothic Demi" pitchFamily="34" charset="0"/>
            </a:endParaRPr>
          </a:p>
          <a:p>
            <a:pPr algn="ctr" eaLnBrk="1" hangingPunct="1">
              <a:lnSpc>
                <a:spcPct val="35000"/>
              </a:lnSpc>
              <a:spcAft>
                <a:spcPts val="1200"/>
              </a:spcAft>
              <a:buFontTx/>
              <a:buNone/>
            </a:pPr>
            <a:r>
              <a:rPr lang="en-US" altLang="en-US" sz="2000">
                <a:solidFill>
                  <a:schemeClr val="tx2"/>
                </a:solidFill>
                <a:latin typeface="Franklin Gothic Demi" pitchFamily="34" charset="0"/>
              </a:rPr>
              <a:t>	</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Franklin Gothic Demi" pitchFamily="34" charset="0"/>
                <a:ea typeface="+mn-ea"/>
              </a:rPr>
              <a:t>Diet Evidence:</a:t>
            </a:r>
          </a:p>
          <a:p>
            <a:pPr>
              <a:lnSpc>
                <a:spcPct val="90000"/>
              </a:lnSpc>
              <a:defRPr/>
            </a:pPr>
            <a:r>
              <a:rPr lang="en-US" sz="2800" b="1" dirty="0">
                <a:latin typeface="Franklin Gothic Demi" pitchFamily="34" charset="0"/>
                <a:ea typeface="+mn-ea"/>
              </a:rPr>
              <a:t>Secondary Prevention</a:t>
            </a:r>
          </a:p>
        </p:txBody>
      </p:sp>
      <p:cxnSp>
        <p:nvCxnSpPr>
          <p:cNvPr id="31751"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pic>
        <p:nvPicPr>
          <p:cNvPr id="31752" name="Picture 37"/>
          <p:cNvPicPr>
            <a:picLocks noChangeAspect="1" noChangeArrowheads="1"/>
          </p:cNvPicPr>
          <p:nvPr/>
        </p:nvPicPr>
        <p:blipFill>
          <a:blip r:embed="rId3">
            <a:extLst>
              <a:ext uri="{28A0092B-C50C-407E-A947-70E740481C1C}">
                <a14:useLocalDpi xmlns:a14="http://schemas.microsoft.com/office/drawing/2010/main" val="0"/>
              </a:ext>
            </a:extLst>
          </a:blip>
          <a:srcRect l="24881" t="34090" r="15471" b="17667"/>
          <a:stretch>
            <a:fillRect/>
          </a:stretch>
        </p:blipFill>
        <p:spPr bwMode="auto">
          <a:xfrm>
            <a:off x="2133600" y="1941513"/>
            <a:ext cx="5562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1"/>
          <p:cNvSpPr>
            <a:spLocks noChangeArrowheads="1"/>
          </p:cNvSpPr>
          <p:nvPr/>
        </p:nvSpPr>
        <p:spPr bwMode="auto">
          <a:xfrm>
            <a:off x="762000" y="12954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buFontTx/>
              <a:buNone/>
            </a:pPr>
            <a:r>
              <a:rPr lang="en-US" altLang="en-US" sz="1800">
                <a:latin typeface="Franklin Gothic Demi" pitchFamily="34" charset="0"/>
              </a:rPr>
              <a:t>605 patients following a MI randomized to a Mediterranean* or Western** diet for 4 years</a:t>
            </a:r>
          </a:p>
        </p:txBody>
      </p:sp>
      <p:sp>
        <p:nvSpPr>
          <p:cNvPr id="31754" name="Rectangle 2"/>
          <p:cNvSpPr>
            <a:spLocks noChangeArrowheads="1"/>
          </p:cNvSpPr>
          <p:nvPr/>
        </p:nvSpPr>
        <p:spPr bwMode="auto">
          <a:xfrm>
            <a:off x="2133600" y="5446713"/>
            <a:ext cx="556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00FF"/>
                </a:solidFill>
                <a:latin typeface="Franklin Gothic Demi" pitchFamily="34" charset="0"/>
              </a:rPr>
              <a:t>A Mediterranean diet reduces cardiovascular events</a:t>
            </a:r>
            <a:endParaRPr lang="en-US" altLang="en-US" sz="1800"/>
          </a:p>
        </p:txBody>
      </p:sp>
    </p:spTree>
    <p:extLst>
      <p:ext uri="{BB962C8B-B14F-4D97-AF65-F5344CB8AC3E}">
        <p14:creationId xmlns:p14="http://schemas.microsoft.com/office/powerpoint/2010/main" val="1413004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z_lavie_slide_4"/>
          <p:cNvPicPr>
            <a:picLocks noChangeAspect="1" noChangeArrowheads="1"/>
          </p:cNvPicPr>
          <p:nvPr/>
        </p:nvPicPr>
        <p:blipFill>
          <a:blip r:embed="rId3">
            <a:extLst>
              <a:ext uri="{28A0092B-C50C-407E-A947-70E740481C1C}">
                <a14:useLocalDpi xmlns:a14="http://schemas.microsoft.com/office/drawing/2010/main" val="0"/>
              </a:ext>
            </a:extLst>
          </a:blip>
          <a:srcRect l="19780" t="10623" r="4396" b="26373"/>
          <a:stretch>
            <a:fillRect/>
          </a:stretch>
        </p:blipFill>
        <p:spPr bwMode="auto">
          <a:xfrm>
            <a:off x="1828800" y="2133600"/>
            <a:ext cx="525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2771" name="Rectangle 7"/>
          <p:cNvSpPr>
            <a:spLocks noChangeArrowheads="1"/>
          </p:cNvSpPr>
          <p:nvPr/>
        </p:nvSpPr>
        <p:spPr bwMode="auto">
          <a:xfrm>
            <a:off x="1676400" y="1295400"/>
            <a:ext cx="6705600" cy="838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useBgFill="1">
        <p:nvSpPr>
          <p:cNvPr id="32772" name="Rectangle 8"/>
          <p:cNvSpPr>
            <a:spLocks noChangeArrowheads="1"/>
          </p:cNvSpPr>
          <p:nvPr/>
        </p:nvSpPr>
        <p:spPr bwMode="auto">
          <a:xfrm>
            <a:off x="7391400" y="1447800"/>
            <a:ext cx="457200" cy="3886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600">
              <a:latin typeface="Franklin Gothic Demi" pitchFamily="34" charset="0"/>
            </a:endParaRPr>
          </a:p>
        </p:txBody>
      </p:sp>
      <p:sp>
        <p:nvSpPr>
          <p:cNvPr id="32773" name="Text Box 2"/>
          <p:cNvSpPr txBox="1">
            <a:spLocks noChangeArrowheads="1"/>
          </p:cNvSpPr>
          <p:nvPr/>
        </p:nvSpPr>
        <p:spPr bwMode="auto">
          <a:xfrm>
            <a:off x="4770438" y="6550025"/>
            <a:ext cx="437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0"/>
              </a:spcBef>
              <a:buFontTx/>
              <a:buNone/>
            </a:pPr>
            <a:r>
              <a:rPr lang="en-US" altLang="en-US" sz="1400"/>
              <a:t>Yokoyama M et al. Lancet. 2007;369:1090-8 </a:t>
            </a:r>
          </a:p>
        </p:txBody>
      </p:sp>
      <p:sp>
        <p:nvSpPr>
          <p:cNvPr id="32774" name="Rectangle 5"/>
          <p:cNvSpPr>
            <a:spLocks noChangeArrowheads="1"/>
          </p:cNvSpPr>
          <p:nvPr/>
        </p:nvSpPr>
        <p:spPr bwMode="auto">
          <a:xfrm>
            <a:off x="685800" y="838200"/>
            <a:ext cx="7772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600">
                <a:latin typeface="Franklin Gothic Demi" pitchFamily="34" charset="0"/>
              </a:rPr>
              <a:t>Japan Eicosapentaenoic acid Lipid Intervention Study (JELIS)</a:t>
            </a:r>
          </a:p>
        </p:txBody>
      </p:sp>
      <p:sp>
        <p:nvSpPr>
          <p:cNvPr id="32775" name="Text Box 7"/>
          <p:cNvSpPr txBox="1">
            <a:spLocks noChangeArrowheads="1"/>
          </p:cNvSpPr>
          <p:nvPr/>
        </p:nvSpPr>
        <p:spPr bwMode="auto">
          <a:xfrm>
            <a:off x="2819400" y="6159500"/>
            <a:ext cx="624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0"/>
              </a:spcBef>
              <a:buFontTx/>
              <a:buNone/>
            </a:pPr>
            <a:r>
              <a:rPr lang="en-US" altLang="en-US" sz="1400"/>
              <a:t>*Composite of cardiac death, myocardial infarction, angina, PCI, or CABG </a:t>
            </a:r>
          </a:p>
        </p:txBody>
      </p:sp>
      <p:sp>
        <p:nvSpPr>
          <p:cNvPr id="128008" name="Text Box 13"/>
          <p:cNvSpPr txBox="1">
            <a:spLocks noChangeArrowheads="1"/>
          </p:cNvSpPr>
          <p:nvPr/>
        </p:nvSpPr>
        <p:spPr bwMode="auto">
          <a:xfrm>
            <a:off x="2667000" y="5302250"/>
            <a:ext cx="4343400" cy="336550"/>
          </a:xfrm>
          <a:prstGeom prst="rect">
            <a:avLst/>
          </a:prstGeom>
          <a:noFill/>
          <a:ln w="9525">
            <a:noFill/>
            <a:miter lim="800000"/>
            <a:headEnd/>
            <a:tailEnd/>
          </a:ln>
        </p:spPr>
        <p:txBody>
          <a:bodyPr>
            <a:spAutoFit/>
          </a:bodyPr>
          <a:lstStyle/>
          <a:p>
            <a:pPr>
              <a:spcBef>
                <a:spcPct val="50000"/>
              </a:spcBef>
              <a:defRPr/>
            </a:pPr>
            <a:r>
              <a:rPr lang="en-US" sz="1600" dirty="0">
                <a:solidFill>
                  <a:schemeClr val="tx1">
                    <a:lumMod val="75000"/>
                    <a:lumOff val="25000"/>
                  </a:schemeClr>
                </a:solidFill>
                <a:latin typeface="Arial" charset="0"/>
                <a:ea typeface="+mn-ea"/>
              </a:rPr>
              <a:t>Years</a:t>
            </a:r>
          </a:p>
        </p:txBody>
      </p:sp>
      <p:sp>
        <p:nvSpPr>
          <p:cNvPr id="1359898" name="Rectangle 26"/>
          <p:cNvSpPr>
            <a:spLocks noChangeArrowheads="1"/>
          </p:cNvSpPr>
          <p:nvPr/>
        </p:nvSpPr>
        <p:spPr bwMode="auto">
          <a:xfrm>
            <a:off x="152400" y="0"/>
            <a:ext cx="7543800" cy="860425"/>
          </a:xfrm>
          <a:prstGeom prst="rect">
            <a:avLst/>
          </a:prstGeom>
          <a:noFill/>
          <a:ln w="9525">
            <a:noFill/>
            <a:miter lim="800000"/>
            <a:headEnd/>
            <a:tailEnd/>
          </a:ln>
          <a:effectLst/>
        </p:spPr>
        <p:txBody>
          <a:bodyPr>
            <a:spAutoFit/>
          </a:bodyPr>
          <a:lstStyle/>
          <a:p>
            <a:pPr>
              <a:lnSpc>
                <a:spcPct val="90000"/>
              </a:lnSpc>
              <a:defRPr/>
            </a:pPr>
            <a:r>
              <a:rPr lang="en-US" sz="2800" b="1" dirty="0">
                <a:latin typeface="Symbol" charset="2"/>
                <a:ea typeface="+mn-ea"/>
              </a:rPr>
              <a:t>w</a:t>
            </a:r>
            <a:r>
              <a:rPr lang="en-US" sz="2800" b="1" dirty="0">
                <a:latin typeface="Franklin Gothic Demi" pitchFamily="34" charset="0"/>
                <a:ea typeface="+mn-ea"/>
              </a:rPr>
              <a:t>-3 Fatty Acids Evidence:</a:t>
            </a:r>
          </a:p>
          <a:p>
            <a:pPr>
              <a:lnSpc>
                <a:spcPct val="90000"/>
              </a:lnSpc>
              <a:defRPr/>
            </a:pPr>
            <a:r>
              <a:rPr lang="en-US" sz="2800" b="1" dirty="0">
                <a:latin typeface="Franklin Gothic Demi" pitchFamily="34" charset="0"/>
                <a:ea typeface="+mn-ea"/>
              </a:rPr>
              <a:t>Primary and Secondary Prevention</a:t>
            </a:r>
          </a:p>
        </p:txBody>
      </p:sp>
      <p:cxnSp>
        <p:nvCxnSpPr>
          <p:cNvPr id="32778" name="Straight Connector 4"/>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2779" name="Rectangle 6"/>
          <p:cNvSpPr>
            <a:spLocks noChangeArrowheads="1"/>
          </p:cNvSpPr>
          <p:nvPr/>
        </p:nvSpPr>
        <p:spPr bwMode="auto">
          <a:xfrm>
            <a:off x="152400" y="16002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buFontTx/>
              <a:buNone/>
            </a:pPr>
            <a:r>
              <a:rPr lang="en-US" altLang="en-US" sz="2000">
                <a:latin typeface="Franklin Gothic Demi" pitchFamily="34" charset="0"/>
              </a:rPr>
              <a:t>18,645 patients with hypercholesterolemia randomized to EPA (1800 mg) with a statin or a statin alone for 5 years</a:t>
            </a:r>
          </a:p>
          <a:p>
            <a:pPr eaLnBrk="1" hangingPunct="1">
              <a:buFontTx/>
              <a:buNone/>
            </a:pPr>
            <a:endParaRPr lang="en-US" altLang="en-US" sz="1800">
              <a:latin typeface="Franklin Gothic Demi" pitchFamily="34" charset="0"/>
            </a:endParaRPr>
          </a:p>
          <a:p>
            <a:pPr eaLnBrk="1" hangingPunct="1">
              <a:lnSpc>
                <a:spcPct val="85000"/>
              </a:lnSpc>
              <a:buFontTx/>
              <a:buNone/>
            </a:pPr>
            <a:endParaRPr lang="en-US" altLang="en-US" sz="2000">
              <a:latin typeface="Franklin Gothic Demi" pitchFamily="34" charset="0"/>
            </a:endParaRPr>
          </a:p>
          <a:p>
            <a:pPr eaLnBrk="1" hangingPunct="1">
              <a:lnSpc>
                <a:spcPct val="80000"/>
              </a:lnSpc>
              <a:buFontTx/>
              <a:buNone/>
            </a:pPr>
            <a:endParaRPr lang="en-US" altLang="en-US" sz="2000">
              <a:latin typeface="Franklin Gothic Demi" pitchFamily="34" charset="0"/>
            </a:endParaRPr>
          </a:p>
          <a:p>
            <a:pPr eaLnBrk="1" hangingPunct="1">
              <a:lnSpc>
                <a:spcPct val="170000"/>
              </a:lnSpc>
              <a:buFontTx/>
              <a:buNone/>
            </a:pPr>
            <a:endParaRPr lang="en-US" altLang="en-US" sz="2000">
              <a:latin typeface="Franklin Gothic Demi" pitchFamily="34" charset="0"/>
            </a:endParaRPr>
          </a:p>
          <a:p>
            <a:pPr eaLnBrk="1" hangingPunct="1">
              <a:lnSpc>
                <a:spcPct val="140000"/>
              </a:lnSpc>
              <a:buFontTx/>
              <a:buNone/>
            </a:pPr>
            <a:endParaRPr lang="en-US" altLang="en-US" sz="2000">
              <a:latin typeface="Franklin Gothic Demi" pitchFamily="34" charset="0"/>
            </a:endParaRPr>
          </a:p>
          <a:p>
            <a:pPr eaLnBrk="1" hangingPunct="1">
              <a:lnSpc>
                <a:spcPct val="120000"/>
              </a:lnSpc>
              <a:buFontTx/>
              <a:buNone/>
            </a:pPr>
            <a:endParaRPr lang="en-US" altLang="en-US" sz="2000">
              <a:latin typeface="Franklin Gothic Demi" pitchFamily="34" charset="0"/>
            </a:endParaRPr>
          </a:p>
          <a:p>
            <a:pPr eaLnBrk="1" hangingPunct="1">
              <a:lnSpc>
                <a:spcPct val="60000"/>
              </a:lnSpc>
              <a:buFontTx/>
              <a:buNone/>
            </a:pPr>
            <a:endParaRPr lang="en-US" altLang="en-US" sz="2000">
              <a:latin typeface="Franklin Gothic Demi" pitchFamily="34" charset="0"/>
            </a:endParaRPr>
          </a:p>
          <a:p>
            <a:pPr eaLnBrk="1" hangingPunct="1">
              <a:buFontTx/>
              <a:buNone/>
            </a:pPr>
            <a:endParaRPr lang="en-US" altLang="en-US" sz="2000">
              <a:latin typeface="Franklin Gothic Demi" pitchFamily="34" charset="0"/>
            </a:endParaRPr>
          </a:p>
          <a:p>
            <a:pPr eaLnBrk="1" hangingPunct="1">
              <a:lnSpc>
                <a:spcPct val="20000"/>
              </a:lnSpc>
              <a:spcAft>
                <a:spcPts val="1200"/>
              </a:spcAft>
              <a:buFontTx/>
              <a:buNone/>
            </a:pPr>
            <a:endParaRPr lang="en-US" altLang="en-US" sz="1000">
              <a:latin typeface="Franklin Gothic Demi" pitchFamily="34" charset="0"/>
            </a:endParaRPr>
          </a:p>
          <a:p>
            <a:pPr eaLnBrk="1" hangingPunct="1">
              <a:lnSpc>
                <a:spcPct val="20000"/>
              </a:lnSpc>
              <a:buFontTx/>
              <a:buNone/>
            </a:pPr>
            <a:endParaRPr lang="en-US" altLang="en-US" sz="1000">
              <a:latin typeface="Franklin Gothic Demi" pitchFamily="34" charset="0"/>
            </a:endParaRPr>
          </a:p>
          <a:p>
            <a:pPr eaLnBrk="1" hangingPunct="1">
              <a:lnSpc>
                <a:spcPct val="70000"/>
              </a:lnSpc>
              <a:buFontTx/>
              <a:buNone/>
            </a:pPr>
            <a:r>
              <a:rPr lang="en-US" altLang="en-US" sz="2000">
                <a:solidFill>
                  <a:srgbClr val="FFFF00"/>
                </a:solidFill>
                <a:latin typeface="Franklin Gothic Demi" pitchFamily="34" charset="0"/>
              </a:rPr>
              <a:t> </a:t>
            </a:r>
            <a:r>
              <a:rPr lang="en-US" altLang="en-US" sz="2000">
                <a:solidFill>
                  <a:srgbClr val="0000FF"/>
                </a:solidFill>
                <a:latin typeface="Symbol" pitchFamily="18" charset="2"/>
              </a:rPr>
              <a:t>w</a:t>
            </a:r>
            <a:r>
              <a:rPr lang="en-US" altLang="en-US" sz="2000">
                <a:solidFill>
                  <a:srgbClr val="0000FF"/>
                </a:solidFill>
                <a:latin typeface="Franklin Gothic Demi" pitchFamily="34" charset="0"/>
              </a:rPr>
              <a:t>-3 fatty acids provide CV benefit, particularly in secondary prevention</a:t>
            </a:r>
          </a:p>
        </p:txBody>
      </p:sp>
      <p:sp>
        <p:nvSpPr>
          <p:cNvPr id="32780" name="Rectangle 2"/>
          <p:cNvSpPr>
            <a:spLocks noChangeArrowheads="1"/>
          </p:cNvSpPr>
          <p:nvPr/>
        </p:nvSpPr>
        <p:spPr bwMode="auto">
          <a:xfrm>
            <a:off x="4495800" y="5943600"/>
            <a:ext cx="449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a:spcBef>
                <a:spcPct val="0"/>
              </a:spcBef>
              <a:buFontTx/>
              <a:buNone/>
            </a:pPr>
            <a:r>
              <a:rPr lang="en-GB" altLang="en-US" sz="1400"/>
              <a:t>CV=Cardiovascular, EPA=</a:t>
            </a:r>
            <a:r>
              <a:rPr lang="en-US" altLang="en-US" sz="1400"/>
              <a:t>Eicosapentaenoic acid </a:t>
            </a:r>
            <a:endParaRPr lang="en-GB" altLang="en-US" sz="1400"/>
          </a:p>
        </p:txBody>
      </p:sp>
    </p:spTree>
    <p:extLst>
      <p:ext uri="{BB962C8B-B14F-4D97-AF65-F5344CB8AC3E}">
        <p14:creationId xmlns:p14="http://schemas.microsoft.com/office/powerpoint/2010/main" val="381252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228600" y="1484313"/>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600">
                <a:latin typeface="Franklin Gothic Demi" pitchFamily="34" charset="0"/>
              </a:rPr>
              <a:t>11,324 patients with a history of a MI randomized to </a:t>
            </a:r>
            <a:r>
              <a:rPr lang="en-US" altLang="en-US" sz="1600">
                <a:latin typeface="Symbol" pitchFamily="18" charset="2"/>
              </a:rPr>
              <a:t>w</a:t>
            </a:r>
            <a:r>
              <a:rPr lang="en-US" altLang="en-US" sz="1600">
                <a:latin typeface="Franklin Gothic Demi" pitchFamily="34" charset="0"/>
              </a:rPr>
              <a:t>-3 polyunsaturated fatty acids [PUFA] (1 gram), vitamin E (300 mg), both or none for 3.5 years</a:t>
            </a: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lnSpc>
                <a:spcPct val="145000"/>
              </a:lnSpc>
              <a:spcBef>
                <a:spcPct val="0"/>
              </a:spcBef>
              <a:buFontTx/>
              <a:buNone/>
            </a:pPr>
            <a:endParaRPr lang="en-US" altLang="en-US" sz="1600">
              <a:latin typeface="Franklin Gothic Demi" pitchFamily="34" charset="0"/>
            </a:endParaRPr>
          </a:p>
          <a:p>
            <a:pPr eaLnBrk="1" hangingPunct="1">
              <a:spcBef>
                <a:spcPct val="0"/>
              </a:spcBef>
              <a:buFontTx/>
              <a:buNone/>
            </a:pPr>
            <a:endParaRPr lang="en-US" altLang="en-US" sz="1600">
              <a:latin typeface="Franklin Gothic Demi" pitchFamily="34" charset="0"/>
            </a:endParaRPr>
          </a:p>
          <a:p>
            <a:pPr eaLnBrk="1" hangingPunct="1">
              <a:spcBef>
                <a:spcPct val="0"/>
              </a:spcBef>
              <a:spcAft>
                <a:spcPts val="600"/>
              </a:spcAft>
              <a:buFontTx/>
              <a:buNone/>
            </a:pPr>
            <a:endParaRPr lang="en-US" altLang="en-US" sz="1600">
              <a:latin typeface="Franklin Gothic Demi" pitchFamily="34" charset="0"/>
            </a:endParaRPr>
          </a:p>
        </p:txBody>
      </p:sp>
      <p:sp>
        <p:nvSpPr>
          <p:cNvPr id="33795" name="Rectangle 1"/>
          <p:cNvSpPr>
            <a:spLocks noChangeArrowheads="1"/>
          </p:cNvSpPr>
          <p:nvPr/>
        </p:nvSpPr>
        <p:spPr bwMode="auto">
          <a:xfrm>
            <a:off x="4818063" y="6550025"/>
            <a:ext cx="432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a:spcBef>
                <a:spcPct val="0"/>
              </a:spcBef>
              <a:buFontTx/>
              <a:buNone/>
            </a:pPr>
            <a:r>
              <a:rPr lang="en-US" altLang="en-US" sz="1400"/>
              <a:t>GISSI Investigators. </a:t>
            </a:r>
            <a:r>
              <a:rPr lang="en-US" altLang="en-US" sz="1400" i="1"/>
              <a:t>Lancet</a:t>
            </a:r>
            <a:r>
              <a:rPr lang="en-US" altLang="en-US" sz="1400"/>
              <a:t> 1999;354:447-455</a:t>
            </a:r>
          </a:p>
        </p:txBody>
      </p:sp>
      <p:sp>
        <p:nvSpPr>
          <p:cNvPr id="33796" name="Rectangle 2"/>
          <p:cNvSpPr>
            <a:spLocks noChangeArrowheads="1"/>
          </p:cNvSpPr>
          <p:nvPr/>
        </p:nvSpPr>
        <p:spPr bwMode="auto">
          <a:xfrm>
            <a:off x="228600" y="0"/>
            <a:ext cx="4572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90000"/>
              </a:lnSpc>
              <a:spcBef>
                <a:spcPct val="0"/>
              </a:spcBef>
              <a:buFontTx/>
              <a:buNone/>
            </a:pPr>
            <a:r>
              <a:rPr lang="en-US" altLang="en-US" sz="2800" b="1" dirty="0">
                <a:latin typeface="Symbol" pitchFamily="18" charset="2"/>
              </a:rPr>
              <a:t>w</a:t>
            </a:r>
            <a:r>
              <a:rPr lang="en-US" altLang="en-US" sz="2800" b="1" dirty="0">
                <a:latin typeface="Franklin Gothic Demi" pitchFamily="34" charset="0"/>
              </a:rPr>
              <a:t>-3 Fatty Acids Evidence:</a:t>
            </a:r>
          </a:p>
          <a:p>
            <a:pPr eaLnBrk="1" hangingPunct="1">
              <a:lnSpc>
                <a:spcPct val="90000"/>
              </a:lnSpc>
              <a:spcBef>
                <a:spcPct val="0"/>
              </a:spcBef>
              <a:buFontTx/>
              <a:buNone/>
            </a:pPr>
            <a:r>
              <a:rPr lang="en-US" altLang="en-US" sz="2800" b="1" dirty="0">
                <a:latin typeface="Franklin Gothic Demi" pitchFamily="34" charset="0"/>
              </a:rPr>
              <a:t>Secondary Prevention</a:t>
            </a:r>
          </a:p>
        </p:txBody>
      </p:sp>
      <p:sp>
        <p:nvSpPr>
          <p:cNvPr id="33797" name="TextBox 7"/>
          <p:cNvSpPr txBox="1">
            <a:spLocks noChangeArrowheads="1"/>
          </p:cNvSpPr>
          <p:nvPr/>
        </p:nvSpPr>
        <p:spPr bwMode="auto">
          <a:xfrm>
            <a:off x="3722688" y="5876925"/>
            <a:ext cx="5345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r" eaLnBrk="1" hangingPunct="1">
              <a:spcBef>
                <a:spcPct val="0"/>
              </a:spcBef>
              <a:buFontTx/>
              <a:buNone/>
            </a:pPr>
            <a:r>
              <a:rPr lang="en-US" altLang="en-US" sz="1400"/>
              <a:t>CV=Cardiovascular, MI=Myocardial infarction, NF=Non-fatal, PUFA=Polyunsaturated fatty acids</a:t>
            </a:r>
          </a:p>
        </p:txBody>
      </p:sp>
      <p:cxnSp>
        <p:nvCxnSpPr>
          <p:cNvPr id="33798" name="Straight Connector 4"/>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3799" name="Rectangle 1"/>
          <p:cNvSpPr>
            <a:spLocks noChangeArrowheads="1"/>
          </p:cNvSpPr>
          <p:nvPr/>
        </p:nvSpPr>
        <p:spPr bwMode="auto">
          <a:xfrm>
            <a:off x="1962150" y="5618163"/>
            <a:ext cx="5711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0000FF"/>
                </a:solidFill>
                <a:latin typeface="Symbol" pitchFamily="18" charset="2"/>
              </a:rPr>
              <a:t>w</a:t>
            </a:r>
            <a:r>
              <a:rPr lang="en-US" altLang="en-US" sz="1800">
                <a:solidFill>
                  <a:srgbClr val="0000FF"/>
                </a:solidFill>
                <a:latin typeface="Franklin Gothic Demi" pitchFamily="34" charset="0"/>
              </a:rPr>
              <a:t>-3 fatty acids provide significant CV benefit after a MI</a:t>
            </a:r>
            <a:endParaRPr lang="en-US" altLang="en-US" sz="1400">
              <a:solidFill>
                <a:srgbClr val="0000FF"/>
              </a:solidFill>
              <a:latin typeface="Franklin Gothic Demi" pitchFamily="34" charset="0"/>
            </a:endParaRPr>
          </a:p>
        </p:txBody>
      </p:sp>
      <p:pic>
        <p:nvPicPr>
          <p:cNvPr id="33800" name="Picture 86"/>
          <p:cNvPicPr>
            <a:picLocks noChangeAspect="1" noChangeArrowheads="1"/>
          </p:cNvPicPr>
          <p:nvPr/>
        </p:nvPicPr>
        <p:blipFill>
          <a:blip r:embed="rId3">
            <a:extLst>
              <a:ext uri="{28A0092B-C50C-407E-A947-70E740481C1C}">
                <a14:useLocalDpi xmlns:a14="http://schemas.microsoft.com/office/drawing/2010/main" val="0"/>
              </a:ext>
            </a:extLst>
          </a:blip>
          <a:srcRect l="21004" t="42149" r="23116" b="19989"/>
          <a:stretch>
            <a:fillRect/>
          </a:stretch>
        </p:blipFill>
        <p:spPr bwMode="auto">
          <a:xfrm>
            <a:off x="990600" y="2057400"/>
            <a:ext cx="5608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3"/>
          <p:cNvSpPr>
            <a:spLocks noChangeArrowheads="1"/>
          </p:cNvSpPr>
          <p:nvPr/>
        </p:nvSpPr>
        <p:spPr bwMode="auto">
          <a:xfrm>
            <a:off x="204788" y="860425"/>
            <a:ext cx="8329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chemeClr val="tx2"/>
                </a:solidFill>
                <a:latin typeface="Franklin Gothic Demi" pitchFamily="34" charset="0"/>
              </a:rPr>
              <a:t>Gruppo Italiano per lo Studio della Sopravvivenza nell’Infarto miocardico (</a:t>
            </a:r>
            <a:r>
              <a:rPr lang="en-US" altLang="en-US" sz="1800">
                <a:latin typeface="Franklin Gothic Demi" pitchFamily="34" charset="0"/>
              </a:rPr>
              <a:t>GISSI-Prevenzione)</a:t>
            </a:r>
          </a:p>
        </p:txBody>
      </p:sp>
    </p:spTree>
    <p:extLst>
      <p:ext uri="{BB962C8B-B14F-4D97-AF65-F5344CB8AC3E}">
        <p14:creationId xmlns:p14="http://schemas.microsoft.com/office/powerpoint/2010/main" val="1267393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lIns="92075" tIns="46038" rIns="92075" bIns="46038">
            <a:normAutofit fontScale="90000"/>
          </a:bodyPr>
          <a:lstStyle/>
          <a:p>
            <a:r>
              <a:rPr lang="en-US" altLang="en-US" sz="2800" b="1" smtClean="0"/>
              <a:t/>
            </a:r>
            <a:br>
              <a:rPr lang="en-US" altLang="en-US" sz="2800" b="1" smtClean="0"/>
            </a:br>
            <a:r>
              <a:rPr lang="en-US" altLang="en-US" sz="2800" b="1" smtClean="0">
                <a:solidFill>
                  <a:schemeClr val="tx1"/>
                </a:solidFill>
              </a:rPr>
              <a:t>N-3 Fatty Acid Recommendation  </a:t>
            </a:r>
            <a:br>
              <a:rPr lang="en-US" altLang="en-US" sz="2800" b="1" smtClean="0">
                <a:solidFill>
                  <a:schemeClr val="tx1"/>
                </a:solidFill>
              </a:rPr>
            </a:br>
            <a:r>
              <a:rPr lang="en-US" altLang="en-US" sz="2800" b="1" smtClean="0">
                <a:solidFill>
                  <a:schemeClr val="tx1"/>
                </a:solidFill>
              </a:rPr>
              <a:t>American Dietetic  Association 2007 </a:t>
            </a:r>
            <a:br>
              <a:rPr lang="en-US" altLang="en-US" sz="2800" b="1" smtClean="0">
                <a:solidFill>
                  <a:schemeClr val="tx1"/>
                </a:solidFill>
              </a:rPr>
            </a:br>
            <a:endParaRPr lang="en-US" altLang="en-US" sz="2800" b="1" smtClean="0">
              <a:solidFill>
                <a:schemeClr val="tx1"/>
              </a:solidFill>
            </a:endParaRPr>
          </a:p>
        </p:txBody>
      </p:sp>
      <p:sp>
        <p:nvSpPr>
          <p:cNvPr id="36867" name="Rectangle 3"/>
          <p:cNvSpPr>
            <a:spLocks noGrp="1" noChangeArrowheads="1"/>
          </p:cNvSpPr>
          <p:nvPr>
            <p:ph idx="4294967295"/>
          </p:nvPr>
        </p:nvSpPr>
        <p:spPr>
          <a:xfrm>
            <a:off x="457200" y="1600200"/>
            <a:ext cx="8229600" cy="3429000"/>
          </a:xfrm>
          <a:solidFill>
            <a:srgbClr val="002060"/>
          </a:solidFill>
        </p:spPr>
        <p:txBody>
          <a:bodyPr lIns="92075" tIns="46038" rIns="92075" bIns="46038"/>
          <a:lstStyle/>
          <a:p>
            <a:pPr algn="ctr">
              <a:lnSpc>
                <a:spcPct val="90000"/>
              </a:lnSpc>
              <a:buFontTx/>
              <a:buNone/>
            </a:pPr>
            <a:r>
              <a:rPr lang="en-US" altLang="en-US" sz="2800" smtClean="0">
                <a:solidFill>
                  <a:srgbClr val="FFFF00"/>
                </a:solidFill>
              </a:rPr>
              <a:t>For those without heart disease</a:t>
            </a:r>
          </a:p>
          <a:p>
            <a:pPr algn="ctr">
              <a:lnSpc>
                <a:spcPct val="90000"/>
              </a:lnSpc>
              <a:buFontTx/>
              <a:buNone/>
            </a:pPr>
            <a:endParaRPr lang="en-US" altLang="en-US" sz="2800" smtClean="0">
              <a:solidFill>
                <a:srgbClr val="FFFF00"/>
              </a:solidFill>
            </a:endParaRPr>
          </a:p>
          <a:p>
            <a:pPr algn="ctr">
              <a:lnSpc>
                <a:spcPct val="90000"/>
              </a:lnSpc>
            </a:pPr>
            <a:r>
              <a:rPr lang="en-US" altLang="en-US" sz="2800" smtClean="0">
                <a:solidFill>
                  <a:srgbClr val="FFFF00"/>
                </a:solidFill>
              </a:rPr>
              <a:t> Two  3.5 oz svgs/wk of fatty fish are assoc with 30-40% reduced risk of death from cardiac events. </a:t>
            </a:r>
          </a:p>
          <a:p>
            <a:pPr algn="ctr">
              <a:lnSpc>
                <a:spcPct val="90000"/>
              </a:lnSpc>
            </a:pPr>
            <a:endParaRPr lang="en-US" altLang="en-US" sz="2800" smtClean="0"/>
          </a:p>
          <a:p>
            <a:pPr algn="ctr">
              <a:lnSpc>
                <a:spcPct val="90000"/>
              </a:lnSpc>
              <a:buFontTx/>
              <a:buNone/>
            </a:pPr>
            <a:r>
              <a:rPr lang="en-US" altLang="en-US" sz="2800" smtClean="0">
                <a:solidFill>
                  <a:srgbClr val="FFC000"/>
                </a:solidFill>
              </a:rPr>
              <a:t>Grade II  Fair</a:t>
            </a:r>
          </a:p>
          <a:p>
            <a:pPr algn="ctr">
              <a:lnSpc>
                <a:spcPct val="90000"/>
              </a:lnSpc>
              <a:buFontTx/>
              <a:buNone/>
            </a:pPr>
            <a:endParaRPr lang="en-US" altLang="en-US" sz="2800" smtClean="0"/>
          </a:p>
        </p:txBody>
      </p:sp>
    </p:spTree>
    <p:extLst>
      <p:ext uri="{BB962C8B-B14F-4D97-AF65-F5344CB8AC3E}">
        <p14:creationId xmlns:p14="http://schemas.microsoft.com/office/powerpoint/2010/main" val="510525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lIns="92075" tIns="46038" rIns="92075" bIns="46038">
            <a:normAutofit fontScale="90000"/>
          </a:bodyPr>
          <a:lstStyle/>
          <a:p>
            <a:r>
              <a:rPr lang="en-US" altLang="en-US" sz="2800" b="1" smtClean="0"/>
              <a:t/>
            </a:r>
            <a:br>
              <a:rPr lang="en-US" altLang="en-US" sz="2800" b="1" smtClean="0"/>
            </a:br>
            <a:r>
              <a:rPr lang="en-US" altLang="en-US" sz="2800" b="1" smtClean="0">
                <a:solidFill>
                  <a:schemeClr val="tx1"/>
                </a:solidFill>
              </a:rPr>
              <a:t>N-3 Fatty Acids </a:t>
            </a:r>
            <a:br>
              <a:rPr lang="en-US" altLang="en-US" sz="2800" b="1" smtClean="0">
                <a:solidFill>
                  <a:schemeClr val="tx1"/>
                </a:solidFill>
              </a:rPr>
            </a:br>
            <a:r>
              <a:rPr lang="en-US" altLang="en-US" sz="2800" b="1" smtClean="0">
                <a:solidFill>
                  <a:schemeClr val="tx1"/>
                </a:solidFill>
              </a:rPr>
              <a:t> American Dietetic  Association 2007   </a:t>
            </a:r>
            <a:br>
              <a:rPr lang="en-US" altLang="en-US" sz="2800" b="1" smtClean="0">
                <a:solidFill>
                  <a:schemeClr val="tx1"/>
                </a:solidFill>
              </a:rPr>
            </a:br>
            <a:endParaRPr lang="en-US" altLang="en-US" sz="2800" b="1" smtClean="0">
              <a:solidFill>
                <a:schemeClr val="tx1"/>
              </a:solidFill>
            </a:endParaRPr>
          </a:p>
        </p:txBody>
      </p:sp>
      <p:sp>
        <p:nvSpPr>
          <p:cNvPr id="37891" name="Rectangle 3"/>
          <p:cNvSpPr>
            <a:spLocks noGrp="1" noChangeArrowheads="1"/>
          </p:cNvSpPr>
          <p:nvPr>
            <p:ph idx="4294967295"/>
          </p:nvPr>
        </p:nvSpPr>
        <p:spPr>
          <a:xfrm>
            <a:off x="457200" y="1600200"/>
            <a:ext cx="8229600" cy="3581400"/>
          </a:xfrm>
          <a:solidFill>
            <a:srgbClr val="002060"/>
          </a:solidFill>
        </p:spPr>
        <p:txBody>
          <a:bodyPr lIns="92075" tIns="46038" rIns="92075" bIns="46038"/>
          <a:lstStyle/>
          <a:p>
            <a:pPr algn="ctr">
              <a:buFontTx/>
              <a:buNone/>
            </a:pPr>
            <a:r>
              <a:rPr lang="en-US" altLang="en-US" sz="2800" smtClean="0">
                <a:solidFill>
                  <a:srgbClr val="FFFF00"/>
                </a:solidFill>
              </a:rPr>
              <a:t>For those with heart disease </a:t>
            </a:r>
          </a:p>
          <a:p>
            <a:pPr algn="ctr">
              <a:buFontTx/>
              <a:buNone/>
            </a:pPr>
            <a:endParaRPr lang="en-US" altLang="en-US" sz="2800" smtClean="0">
              <a:solidFill>
                <a:srgbClr val="FFFF00"/>
              </a:solidFill>
            </a:endParaRPr>
          </a:p>
          <a:p>
            <a:pPr algn="ctr"/>
            <a:r>
              <a:rPr lang="en-US" altLang="en-US" sz="2800" smtClean="0">
                <a:solidFill>
                  <a:srgbClr val="FFFF00"/>
                </a:solidFill>
              </a:rPr>
              <a:t>Approx 1g/d of DHA &amp; EPA from fatty fish OR supplement decreases the risk of death from cardiac events.</a:t>
            </a:r>
          </a:p>
          <a:p>
            <a:pPr algn="ctr"/>
            <a:endParaRPr lang="en-US" altLang="en-US" sz="2800" smtClean="0"/>
          </a:p>
          <a:p>
            <a:pPr algn="ctr">
              <a:buFontTx/>
              <a:buNone/>
            </a:pPr>
            <a:r>
              <a:rPr lang="en-US" altLang="en-US" sz="2800" smtClean="0">
                <a:solidFill>
                  <a:srgbClr val="FFC000"/>
                </a:solidFill>
              </a:rPr>
              <a:t>Grade II Fair</a:t>
            </a:r>
          </a:p>
        </p:txBody>
      </p:sp>
    </p:spTree>
    <p:extLst>
      <p:ext uri="{BB962C8B-B14F-4D97-AF65-F5344CB8AC3E}">
        <p14:creationId xmlns:p14="http://schemas.microsoft.com/office/powerpoint/2010/main" val="4048791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762000" y="228600"/>
            <a:ext cx="7772400" cy="1143000"/>
          </a:xfrm>
        </p:spPr>
        <p:txBody>
          <a:bodyPr lIns="92075" tIns="46038" rIns="92075" bIns="46038">
            <a:normAutofit fontScale="90000"/>
          </a:bodyPr>
          <a:lstStyle/>
          <a:p>
            <a:r>
              <a:rPr lang="en-US" altLang="en-US" sz="2800" b="1" smtClean="0"/>
              <a:t/>
            </a:r>
            <a:br>
              <a:rPr lang="en-US" altLang="en-US" sz="2800" b="1" smtClean="0"/>
            </a:br>
            <a:r>
              <a:rPr lang="en-US" altLang="en-US" sz="2800" b="1" smtClean="0">
                <a:solidFill>
                  <a:schemeClr val="tx1"/>
                </a:solidFill>
              </a:rPr>
              <a:t>N-3 Fatty Acid  Recommendation</a:t>
            </a:r>
            <a:br>
              <a:rPr lang="en-US" altLang="en-US" sz="2800" b="1" smtClean="0">
                <a:solidFill>
                  <a:schemeClr val="tx1"/>
                </a:solidFill>
              </a:rPr>
            </a:br>
            <a:r>
              <a:rPr lang="en-US" altLang="en-US" sz="2800" b="1" smtClean="0">
                <a:solidFill>
                  <a:schemeClr val="tx1"/>
                </a:solidFill>
              </a:rPr>
              <a:t>American Dietetic  Association 2007 </a:t>
            </a:r>
            <a:r>
              <a:rPr lang="en-US" altLang="en-US" sz="2800" b="1" smtClean="0">
                <a:solidFill>
                  <a:schemeClr val="bg2"/>
                </a:solidFill>
              </a:rPr>
              <a:t/>
            </a:r>
            <a:br>
              <a:rPr lang="en-US" altLang="en-US" sz="2800" b="1" smtClean="0">
                <a:solidFill>
                  <a:schemeClr val="bg2"/>
                </a:solidFill>
              </a:rPr>
            </a:br>
            <a:endParaRPr lang="en-US" altLang="en-US" sz="2800" b="1" smtClean="0">
              <a:solidFill>
                <a:schemeClr val="bg2"/>
              </a:solidFill>
            </a:endParaRPr>
          </a:p>
        </p:txBody>
      </p:sp>
      <p:sp>
        <p:nvSpPr>
          <p:cNvPr id="38915" name="Rectangle 3"/>
          <p:cNvSpPr>
            <a:spLocks noGrp="1" noChangeArrowheads="1"/>
          </p:cNvSpPr>
          <p:nvPr>
            <p:ph idx="4294967295"/>
          </p:nvPr>
        </p:nvSpPr>
        <p:spPr>
          <a:xfrm>
            <a:off x="457200" y="1600200"/>
            <a:ext cx="8229600" cy="3886200"/>
          </a:xfrm>
          <a:solidFill>
            <a:srgbClr val="002060"/>
          </a:solidFill>
        </p:spPr>
        <p:txBody>
          <a:bodyPr lIns="92075" tIns="46038" rIns="92075" bIns="46038"/>
          <a:lstStyle/>
          <a:p>
            <a:pPr algn="ctr"/>
            <a:r>
              <a:rPr lang="en-US" altLang="en-US" sz="2800" smtClean="0">
                <a:solidFill>
                  <a:srgbClr val="FFFF00"/>
                </a:solidFill>
              </a:rPr>
              <a:t>Consume both marine &amp; plant sources .</a:t>
            </a:r>
          </a:p>
          <a:p>
            <a:pPr algn="ctr">
              <a:buFontTx/>
              <a:buNone/>
            </a:pPr>
            <a:endParaRPr lang="en-US" altLang="en-US" sz="2800" smtClean="0">
              <a:solidFill>
                <a:srgbClr val="FFFF00"/>
              </a:solidFill>
            </a:endParaRPr>
          </a:p>
          <a:p>
            <a:pPr algn="ctr">
              <a:buFontTx/>
              <a:buNone/>
            </a:pPr>
            <a:r>
              <a:rPr lang="en-US" altLang="en-US" sz="2800" smtClean="0">
                <a:solidFill>
                  <a:srgbClr val="FFFF00"/>
                </a:solidFill>
              </a:rPr>
              <a:t>Fatty fish: two 3.5 oz serving/wk (salmon, herring, sardines) </a:t>
            </a:r>
          </a:p>
          <a:p>
            <a:pPr algn="ctr">
              <a:buFontTx/>
              <a:buNone/>
            </a:pPr>
            <a:r>
              <a:rPr lang="en-US" altLang="en-US" sz="2800" smtClean="0">
                <a:solidFill>
                  <a:srgbClr val="FFFF00"/>
                </a:solidFill>
              </a:rPr>
              <a:t>or  </a:t>
            </a:r>
          </a:p>
          <a:p>
            <a:pPr algn="ctr">
              <a:buFontTx/>
              <a:buNone/>
            </a:pPr>
            <a:r>
              <a:rPr lang="en-US" altLang="en-US" sz="2800" smtClean="0">
                <a:solidFill>
                  <a:srgbClr val="FFFF00"/>
                </a:solidFill>
              </a:rPr>
              <a:t>1.5 g  ALA/day  eg 1 TBS canola, 1/2 TBS ground flax seeds.</a:t>
            </a:r>
          </a:p>
          <a:p>
            <a:pPr algn="ctr">
              <a:buFontTx/>
              <a:buNone/>
            </a:pPr>
            <a:endParaRPr lang="en-US" altLang="en-US" sz="2800" smtClean="0">
              <a:solidFill>
                <a:srgbClr val="FFFF00"/>
              </a:solidFill>
            </a:endParaRPr>
          </a:p>
          <a:p>
            <a:endParaRPr lang="en-US" altLang="en-US" sz="2800" smtClean="0"/>
          </a:p>
        </p:txBody>
      </p:sp>
    </p:spTree>
    <p:extLst>
      <p:ext uri="{BB962C8B-B14F-4D97-AF65-F5344CB8AC3E}">
        <p14:creationId xmlns:p14="http://schemas.microsoft.com/office/powerpoint/2010/main" val="1885250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idx="4294967295"/>
          </p:nvPr>
        </p:nvSpPr>
        <p:spPr>
          <a:xfrm>
            <a:off x="0" y="0"/>
            <a:ext cx="9144000" cy="3429000"/>
          </a:xfrm>
        </p:spPr>
        <p:txBody>
          <a:bodyPr/>
          <a:lstStyle/>
          <a:p>
            <a:pPr eaLnBrk="1" hangingPunct="1">
              <a:defRPr/>
            </a:pPr>
            <a:r>
              <a:rPr lang="en-US" altLang="en-US" sz="4000" b="1" dirty="0" smtClean="0">
                <a:solidFill>
                  <a:schemeClr val="accent6"/>
                </a:solidFill>
                <a:ea typeface="ＭＳ Ｐゴシック" pitchFamily="34" charset="-128"/>
              </a:rPr>
              <a:t>2013 AHA/ACC Guideline on </a:t>
            </a:r>
            <a:br>
              <a:rPr lang="en-US" altLang="en-US" sz="4000" b="1" dirty="0" smtClean="0">
                <a:solidFill>
                  <a:schemeClr val="accent6"/>
                </a:solidFill>
                <a:ea typeface="ＭＳ Ｐゴシック" pitchFamily="34" charset="-128"/>
              </a:rPr>
            </a:br>
            <a:r>
              <a:rPr lang="en-US" altLang="en-US" sz="4000" b="1" dirty="0" smtClean="0">
                <a:solidFill>
                  <a:schemeClr val="accent6"/>
                </a:solidFill>
                <a:ea typeface="ＭＳ Ｐゴシック" pitchFamily="34" charset="-128"/>
              </a:rPr>
              <a:t>Lifestyle Management to Reduce Cardiovascular Risk</a:t>
            </a:r>
          </a:p>
        </p:txBody>
      </p:sp>
      <p:sp>
        <p:nvSpPr>
          <p:cNvPr id="3075" name="Text Box 3"/>
          <p:cNvSpPr txBox="1">
            <a:spLocks noChangeArrowheads="1"/>
          </p:cNvSpPr>
          <p:nvPr/>
        </p:nvSpPr>
        <p:spPr bwMode="auto">
          <a:xfrm>
            <a:off x="609600" y="3276600"/>
            <a:ext cx="807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Calibri" pitchFamily="34" charset="0"/>
                <a:ea typeface="Geneva" charset="0"/>
                <a:cs typeface="Geneva" charset="0"/>
              </a:defRPr>
            </a:lvl2pPr>
            <a:lvl3pPr marL="1143000" indent="-228600" eaLnBrk="0" hangingPunct="0">
              <a:spcBef>
                <a:spcPct val="20000"/>
              </a:spcBef>
              <a:buChar char="•"/>
              <a:defRPr sz="2400">
                <a:solidFill>
                  <a:schemeClr val="tx1"/>
                </a:solidFill>
                <a:latin typeface="Calibri" pitchFamily="34" charset="0"/>
                <a:ea typeface="Geneva" charset="0"/>
                <a:cs typeface="Geneva" charset="0"/>
              </a:defRPr>
            </a:lvl3pPr>
            <a:lvl4pPr marL="1600200" indent="-228600" eaLnBrk="0" hangingPunct="0">
              <a:spcBef>
                <a:spcPct val="20000"/>
              </a:spcBef>
              <a:buChar char="–"/>
              <a:defRPr sz="2000">
                <a:solidFill>
                  <a:schemeClr val="tx1"/>
                </a:solidFill>
                <a:latin typeface="Calibri" pitchFamily="34" charset="0"/>
                <a:ea typeface="Geneva" charset="0"/>
                <a:cs typeface="Geneva" charset="0"/>
              </a:defRPr>
            </a:lvl4pPr>
            <a:lvl5pPr marL="2057400" indent="-228600" eaLnBrk="0" hangingPunct="0">
              <a:spcBef>
                <a:spcPct val="20000"/>
              </a:spcBef>
              <a:buChar char="»"/>
              <a:defRPr sz="2000">
                <a:solidFill>
                  <a:schemeClr val="tx1"/>
                </a:solidFill>
                <a:latin typeface="Calibri"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9pPr>
          </a:lstStyle>
          <a:p>
            <a:pPr eaLnBrk="1" hangingPunct="1">
              <a:spcBef>
                <a:spcPct val="0"/>
              </a:spcBef>
              <a:buFontTx/>
              <a:buNone/>
            </a:pPr>
            <a:r>
              <a:rPr lang="en-US" altLang="en-US" sz="1800">
                <a:latin typeface="Arial" pitchFamily="34" charset="0"/>
                <a:cs typeface="Arial" pitchFamily="34" charset="0"/>
              </a:rPr>
              <a:t>Endorsed by the American Association of Cardiovascular and Pulmonary Rehabilitation, American Pharmacists Association, American Society for Nutrition, American Society for Preventive Cardiology, American Society of Hypertension, Association of Black Cardiologists, National Lipid Association, Preventive Cardiovascular Nurses Association, and WomenHeart: The National Coalition for Women with Heart Disease</a:t>
            </a:r>
          </a:p>
          <a:p>
            <a:pPr eaLnBrk="1" hangingPunct="1">
              <a:spcBef>
                <a:spcPct val="0"/>
              </a:spcBef>
              <a:buFontTx/>
              <a:buNone/>
            </a:pPr>
            <a:endParaRPr lang="en-US" altLang="en-US" sz="1800">
              <a:latin typeface="Arial" pitchFamily="34" charset="0"/>
              <a:cs typeface="Arial" pitchFamily="34" charset="0"/>
            </a:endParaRPr>
          </a:p>
          <a:p>
            <a:pPr eaLnBrk="1" hangingPunct="1">
              <a:spcBef>
                <a:spcPct val="0"/>
              </a:spcBef>
              <a:buFontTx/>
              <a:buNone/>
            </a:pPr>
            <a:r>
              <a:rPr lang="en-US" altLang="en-US" sz="1800">
                <a:latin typeface="Arial" pitchFamily="34" charset="0"/>
                <a:cs typeface="Arial" pitchFamily="34" charset="0"/>
              </a:rPr>
              <a:t>© American College of Cardiology Foundation and American Heart Association, Inc.</a:t>
            </a:r>
          </a:p>
          <a:p>
            <a:pPr eaLnBrk="1" hangingPunct="1">
              <a:spcBef>
                <a:spcPct val="0"/>
              </a:spcBef>
              <a:buFontTx/>
              <a:buNone/>
            </a:pPr>
            <a:endParaRPr lang="en-US" altLang="en-US" sz="180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1239552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8625" y="331788"/>
            <a:ext cx="8410575" cy="1573212"/>
          </a:xfrm>
        </p:spPr>
        <p:txBody>
          <a:bodyPr>
            <a:normAutofit fontScale="90000"/>
          </a:bodyPr>
          <a:lstStyle/>
          <a:p>
            <a:r>
              <a:rPr lang="en-US" altLang="en-US" sz="3500"/>
              <a:t>Associations between the percent of calories derived from specific foods and CHD mortality in the 20 Countries Study*</a:t>
            </a:r>
            <a:br>
              <a:rPr lang="en-US" altLang="en-US" sz="3500"/>
            </a:br>
            <a:endParaRPr lang="en-US" altLang="en-US" sz="3500"/>
          </a:p>
        </p:txBody>
      </p:sp>
      <p:sp>
        <p:nvSpPr>
          <p:cNvPr id="76803" name="Text Box 3"/>
          <p:cNvSpPr txBox="1">
            <a:spLocks noChangeArrowheads="1"/>
          </p:cNvSpPr>
          <p:nvPr/>
        </p:nvSpPr>
        <p:spPr bwMode="auto">
          <a:xfrm>
            <a:off x="520700" y="2628900"/>
            <a:ext cx="7483475"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n-US" altLang="en-US" sz="2200" b="1">
                <a:effectLst>
                  <a:outerShdw blurRad="38100" dist="38100" dir="2700000" algn="tl">
                    <a:srgbClr val="000000"/>
                  </a:outerShdw>
                </a:effectLst>
                <a:latin typeface="Arial" charset="0"/>
              </a:rPr>
              <a:t>Butter						0.546</a:t>
            </a:r>
          </a:p>
          <a:p>
            <a:pPr>
              <a:spcAft>
                <a:spcPct val="30000"/>
              </a:spcAft>
            </a:pPr>
            <a:r>
              <a:rPr lang="en-US" altLang="en-US" sz="2200" b="1">
                <a:effectLst>
                  <a:outerShdw blurRad="38100" dist="38100" dir="2700000" algn="tl">
                    <a:srgbClr val="000000"/>
                  </a:outerShdw>
                </a:effectLst>
                <a:latin typeface="Arial" charset="0"/>
              </a:rPr>
              <a:t>All dairy products				0.619</a:t>
            </a:r>
          </a:p>
          <a:p>
            <a:pPr>
              <a:spcAft>
                <a:spcPct val="30000"/>
              </a:spcAft>
            </a:pPr>
            <a:r>
              <a:rPr lang="en-US" altLang="en-US" sz="2200" b="1">
                <a:effectLst>
                  <a:outerShdw blurRad="38100" dist="38100" dir="2700000" algn="tl">
                    <a:srgbClr val="000000"/>
                  </a:outerShdw>
                </a:effectLst>
                <a:latin typeface="Arial" charset="0"/>
              </a:rPr>
              <a:t>Eggs						0.592</a:t>
            </a:r>
          </a:p>
          <a:p>
            <a:pPr>
              <a:spcAft>
                <a:spcPct val="30000"/>
              </a:spcAft>
            </a:pPr>
            <a:r>
              <a:rPr lang="en-US" altLang="en-US" sz="2200" b="1">
                <a:effectLst>
                  <a:outerShdw blurRad="38100" dist="38100" dir="2700000" algn="tl">
                    <a:srgbClr val="000000"/>
                  </a:outerShdw>
                </a:effectLst>
                <a:latin typeface="Arial" charset="0"/>
              </a:rPr>
              <a:t>Meat and poultry				0.561</a:t>
            </a:r>
          </a:p>
          <a:p>
            <a:pPr>
              <a:spcAft>
                <a:spcPct val="30000"/>
              </a:spcAft>
            </a:pPr>
            <a:r>
              <a:rPr lang="en-US" altLang="en-US" sz="2200" b="1">
                <a:effectLst>
                  <a:outerShdw blurRad="38100" dist="38100" dir="2700000" algn="tl">
                    <a:srgbClr val="000000"/>
                  </a:outerShdw>
                </a:effectLst>
                <a:latin typeface="Arial" charset="0"/>
              </a:rPr>
              <a:t>Sugar and syrup				0.676</a:t>
            </a:r>
          </a:p>
          <a:p>
            <a:r>
              <a:rPr lang="en-US" altLang="en-US" sz="2200" b="1">
                <a:effectLst>
                  <a:outerShdw blurRad="38100" dist="38100" dir="2700000" algn="tl">
                    <a:srgbClr val="000000"/>
                  </a:outerShdw>
                </a:effectLst>
                <a:latin typeface="Arial" charset="0"/>
              </a:rPr>
              <a:t>Grains, fruits, and starchy			-0.633</a:t>
            </a:r>
          </a:p>
          <a:p>
            <a:r>
              <a:rPr lang="en-US" altLang="en-US" sz="2200" b="1">
                <a:effectLst>
                  <a:outerShdw blurRad="38100" dist="38100" dir="2700000" algn="tl">
                    <a:srgbClr val="000000"/>
                  </a:outerShdw>
                </a:effectLst>
                <a:latin typeface="Arial" charset="0"/>
              </a:rPr>
              <a:t>and nonstarchy vegetables</a:t>
            </a:r>
          </a:p>
        </p:txBody>
      </p:sp>
      <p:sp>
        <p:nvSpPr>
          <p:cNvPr id="76804" name="Text Box 4"/>
          <p:cNvSpPr txBox="1">
            <a:spLocks noChangeArrowheads="1"/>
          </p:cNvSpPr>
          <p:nvPr/>
        </p:nvSpPr>
        <p:spPr bwMode="auto">
          <a:xfrm>
            <a:off x="444500" y="20193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r>
              <a:rPr lang="en-US" altLang="en-US" b="1">
                <a:effectLst>
                  <a:outerShdw blurRad="38100" dist="38100" dir="2700000" algn="tl">
                    <a:srgbClr val="000000"/>
                  </a:outerShdw>
                </a:effectLst>
                <a:latin typeface="Arial" charset="0"/>
              </a:rPr>
              <a:t>Food Source			Correlation Coefficient</a:t>
            </a:r>
            <a:r>
              <a:rPr lang="en-US" altLang="en-US" b="1" baseline="30000">
                <a:effectLst>
                  <a:outerShdw blurRad="38100" dist="38100" dir="2700000" algn="tl">
                    <a:srgbClr val="000000"/>
                  </a:outerShdw>
                </a:effectLst>
                <a:latin typeface="Arial" charset="0"/>
              </a:rPr>
              <a:t>†</a:t>
            </a:r>
          </a:p>
        </p:txBody>
      </p:sp>
      <p:sp>
        <p:nvSpPr>
          <p:cNvPr id="76805" name="Text Box 5"/>
          <p:cNvSpPr txBox="1">
            <a:spLocks noChangeArrowheads="1"/>
          </p:cNvSpPr>
          <p:nvPr/>
        </p:nvSpPr>
        <p:spPr bwMode="auto">
          <a:xfrm>
            <a:off x="482600" y="6045200"/>
            <a:ext cx="7670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charset="0"/>
              </a:rPr>
              <a:t>*1973 data, all subjects. From Stamler J: Population studies. </a:t>
            </a:r>
            <a:br>
              <a:rPr lang="en-US" altLang="en-US" sz="1400">
                <a:latin typeface="Arial" charset="0"/>
              </a:rPr>
            </a:br>
            <a:r>
              <a:rPr lang="en-US" altLang="en-US" sz="1400" i="1">
                <a:latin typeface="Arial" charset="0"/>
              </a:rPr>
              <a:t>In</a:t>
            </a:r>
            <a:r>
              <a:rPr lang="en-US" altLang="en-US" sz="1400">
                <a:latin typeface="Arial" charset="0"/>
              </a:rPr>
              <a:t> Levy R: Nutrition, Lipids, and CHD. New York, Raven, 1979. </a:t>
            </a:r>
          </a:p>
          <a:p>
            <a:r>
              <a:rPr lang="en-US" altLang="en-US" sz="1400" baseline="30000">
                <a:latin typeface="Arial" charset="0"/>
              </a:rPr>
              <a:t>†</a:t>
            </a:r>
            <a:r>
              <a:rPr lang="en-US" altLang="en-US" sz="1400">
                <a:latin typeface="Arial" charset="0"/>
              </a:rPr>
              <a:t>All coefficients are significant at the </a:t>
            </a:r>
            <a:r>
              <a:rPr lang="en-US" altLang="en-US" sz="1400" i="1">
                <a:latin typeface="Arial" charset="0"/>
              </a:rPr>
              <a:t>P</a:t>
            </a:r>
            <a:r>
              <a:rPr lang="en-US" altLang="en-US" sz="1400">
                <a:latin typeface="Arial" charset="0"/>
              </a:rPr>
              <a:t>&lt;0.05 level.</a:t>
            </a:r>
          </a:p>
        </p:txBody>
      </p:sp>
      <p:sp>
        <p:nvSpPr>
          <p:cNvPr id="76806" name="Line 6"/>
          <p:cNvSpPr>
            <a:spLocks noChangeShapeType="1"/>
          </p:cNvSpPr>
          <p:nvPr/>
        </p:nvSpPr>
        <p:spPr bwMode="auto">
          <a:xfrm>
            <a:off x="381000" y="18923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07" name="Line 7"/>
          <p:cNvSpPr>
            <a:spLocks noChangeShapeType="1"/>
          </p:cNvSpPr>
          <p:nvPr/>
        </p:nvSpPr>
        <p:spPr bwMode="auto">
          <a:xfrm>
            <a:off x="388938" y="25654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08" name="Line 8"/>
          <p:cNvSpPr>
            <a:spLocks noChangeShapeType="1"/>
          </p:cNvSpPr>
          <p:nvPr/>
        </p:nvSpPr>
        <p:spPr bwMode="auto">
          <a:xfrm>
            <a:off x="381000" y="56896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57032032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4800"/>
            <a:ext cx="9144000" cy="715963"/>
          </a:xfrm>
        </p:spPr>
        <p:txBody>
          <a:bodyPr/>
          <a:lstStyle/>
          <a:p>
            <a:r>
              <a:rPr lang="en-US" altLang="en-US" sz="4000" b="1" smtClean="0">
                <a:solidFill>
                  <a:schemeClr val="accent2"/>
                </a:solidFill>
              </a:rPr>
              <a:t>Charge of Lifestyle Work Group</a:t>
            </a:r>
          </a:p>
        </p:txBody>
      </p:sp>
      <p:sp>
        <p:nvSpPr>
          <p:cNvPr id="4" name="TextBox 3"/>
          <p:cNvSpPr txBox="1"/>
          <p:nvPr/>
        </p:nvSpPr>
        <p:spPr>
          <a:xfrm>
            <a:off x="366713" y="1143000"/>
            <a:ext cx="8396287" cy="4770438"/>
          </a:xfrm>
          <a:prstGeom prst="rect">
            <a:avLst/>
          </a:prstGeom>
          <a:noFill/>
          <a:ln w="19050">
            <a:noFill/>
          </a:ln>
        </p:spPr>
        <p:txBody>
          <a:bodyPr>
            <a:spAutoFit/>
          </a:bodyPr>
          <a:lstStyle/>
          <a:p>
            <a:pPr algn="ctr">
              <a:defRPr/>
            </a:pPr>
            <a:r>
              <a:rPr lang="en-US" sz="2600" b="1" dirty="0">
                <a:ea typeface="ＭＳ Ｐゴシック" pitchFamily="34" charset="-128"/>
                <a:cs typeface="Arial" panose="020B0604020202020204" pitchFamily="34" charset="0"/>
              </a:rPr>
              <a:t>Lifestyle Recommendations</a:t>
            </a:r>
          </a:p>
          <a:p>
            <a:pPr>
              <a:defRPr/>
            </a:pPr>
            <a:r>
              <a:rPr lang="en-US" sz="4800" dirty="0">
                <a:latin typeface="+mn-lt"/>
                <a:ea typeface="ＭＳ Ｐゴシック" pitchFamily="34" charset="-128"/>
              </a:rPr>
              <a:t>  </a:t>
            </a:r>
            <a:endParaRPr lang="en-US" sz="800" dirty="0">
              <a:latin typeface="+mn-lt"/>
              <a:ea typeface="ＭＳ Ｐゴシック" pitchFamily="34" charset="-128"/>
            </a:endParaRPr>
          </a:p>
          <a:p>
            <a:pPr>
              <a:defRPr/>
            </a:pPr>
            <a:endParaRPr lang="en-US" dirty="0">
              <a:latin typeface="+mn-lt"/>
              <a:ea typeface="ＭＳ Ｐゴシック" pitchFamily="34" charset="-128"/>
            </a:endParaRPr>
          </a:p>
          <a:p>
            <a:pPr algn="ctr">
              <a:defRPr/>
            </a:pPr>
            <a:endParaRPr lang="en-US" dirty="0">
              <a:latin typeface="+mn-lt"/>
              <a:ea typeface="ＭＳ Ｐゴシック" pitchFamily="34" charset="-128"/>
            </a:endParaRPr>
          </a:p>
          <a:p>
            <a:pPr algn="ctr">
              <a:defRPr/>
            </a:pPr>
            <a:endParaRPr lang="en-US" dirty="0">
              <a:latin typeface="+mn-lt"/>
              <a:ea typeface="ＭＳ Ｐゴシック" pitchFamily="34" charset="-128"/>
            </a:endParaRPr>
          </a:p>
          <a:p>
            <a:pPr algn="ctr">
              <a:defRPr/>
            </a:pPr>
            <a:endParaRPr lang="en-US" dirty="0">
              <a:latin typeface="+mn-lt"/>
              <a:ea typeface="ＭＳ Ｐゴシック" pitchFamily="34" charset="-128"/>
            </a:endParaRPr>
          </a:p>
          <a:p>
            <a:pPr algn="ctr">
              <a:defRPr/>
            </a:pPr>
            <a:endParaRPr lang="en-US" dirty="0">
              <a:latin typeface="+mn-lt"/>
              <a:ea typeface="ＭＳ Ｐゴシック" pitchFamily="34" charset="-128"/>
            </a:endParaRPr>
          </a:p>
          <a:p>
            <a:pPr algn="ctr">
              <a:defRPr/>
            </a:pPr>
            <a:endParaRPr lang="en-US" dirty="0">
              <a:latin typeface="+mn-lt"/>
              <a:ea typeface="ＭＳ Ｐゴシック" pitchFamily="34" charset="-128"/>
            </a:endParaRPr>
          </a:p>
          <a:p>
            <a:pPr algn="ctr">
              <a:defRPr/>
            </a:pPr>
            <a:endParaRPr lang="en-US" sz="800" dirty="0">
              <a:latin typeface="+mn-lt"/>
              <a:ea typeface="ＭＳ Ｐゴシック" pitchFamily="34" charset="-128"/>
            </a:endParaRPr>
          </a:p>
          <a:p>
            <a:pPr algn="ctr">
              <a:defRPr/>
            </a:pPr>
            <a:r>
              <a:rPr lang="en-US" sz="2600" dirty="0">
                <a:ea typeface="ＭＳ Ｐゴシック" pitchFamily="34" charset="-128"/>
                <a:cs typeface="Arial" panose="020B0604020202020204" pitchFamily="34" charset="0"/>
              </a:rPr>
              <a:t>Evidence Review on Diet and Physical Activity (in the absence of weight loss) to be integrated with the recommendations of the Blood Cholesterol and High Blood Pressure Panels</a:t>
            </a:r>
          </a:p>
        </p:txBody>
      </p:sp>
      <p:pic>
        <p:nvPicPr>
          <p:cNvPr id="5" name="Picture 2" descr="C:\Documents and Settings\dejesusjm\Local Settings\Temp\Temporary Internet Files\Content.IE5\Z79VS0QW\MP9004387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981200"/>
            <a:ext cx="284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3" descr="C:\Documents and Settings\dejesusjm\Local Settings\Temp\Temporary Internet Files\Content.IE5\40Y2WDMO\MP9004097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1447800" cy="2176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75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0" y="152400"/>
            <a:ext cx="9144000" cy="1143000"/>
          </a:xfrm>
        </p:spPr>
        <p:txBody>
          <a:bodyPr/>
          <a:lstStyle/>
          <a:p>
            <a:r>
              <a:rPr lang="en-US" altLang="en-US" sz="4000" b="1" smtClean="0">
                <a:solidFill>
                  <a:schemeClr val="accent2"/>
                </a:solidFill>
              </a:rPr>
              <a:t>Lifestyle Workgroup Critical Questions</a:t>
            </a:r>
          </a:p>
        </p:txBody>
      </p:sp>
      <p:graphicFrame>
        <p:nvGraphicFramePr>
          <p:cNvPr id="4" name="Table 3"/>
          <p:cNvGraphicFramePr>
            <a:graphicFrameLocks noGrp="1"/>
          </p:cNvGraphicFramePr>
          <p:nvPr/>
        </p:nvGraphicFramePr>
        <p:xfrm>
          <a:off x="152400" y="1122363"/>
          <a:ext cx="8810625" cy="4516437"/>
        </p:xfrm>
        <a:graphic>
          <a:graphicData uri="http://schemas.openxmlformats.org/drawingml/2006/table">
            <a:tbl>
              <a:tblPr firstRow="1" firstCol="1" bandRow="1">
                <a:tableStyleId>{5C22544A-7EE6-4342-B048-85BDC9FD1C3A}</a:tableStyleId>
              </a:tblPr>
              <a:tblGrid>
                <a:gridCol w="914400"/>
                <a:gridCol w="7896225"/>
              </a:tblGrid>
              <a:tr h="1560511">
                <a:tc>
                  <a:txBody>
                    <a:bodyPr/>
                    <a:lstStyle/>
                    <a:p>
                      <a:pPr marL="0" marR="0" algn="ctr">
                        <a:spcBef>
                          <a:spcPts val="600"/>
                        </a:spcBef>
                        <a:spcAft>
                          <a:spcPts val="600"/>
                        </a:spcAft>
                      </a:pPr>
                      <a:r>
                        <a:rPr lang="en-US" sz="2400" b="0" cap="all" dirty="0" smtClean="0">
                          <a:solidFill>
                            <a:schemeClr val="tx1"/>
                          </a:solidFill>
                          <a:effectLst/>
                          <a:latin typeface="Arial" panose="020B0604020202020204" pitchFamily="34" charset="0"/>
                          <a:cs typeface="Arial" panose="020B0604020202020204" pitchFamily="34" charset="0"/>
                        </a:rPr>
                        <a:t>CQ1</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t>
                      </a:r>
                      <a:r>
                        <a:rPr lang="en-US" sz="2400" b="0" dirty="0" smtClean="0">
                          <a:solidFill>
                            <a:schemeClr val="tx1"/>
                          </a:solidFill>
                          <a:effectLst/>
                          <a:latin typeface="Arial" panose="020B0604020202020204" pitchFamily="34" charset="0"/>
                          <a:cs typeface="Arial" panose="020B0604020202020204" pitchFamily="34" charset="0"/>
                        </a:rPr>
                        <a:t>adults*, </a:t>
                      </a:r>
                      <a:r>
                        <a:rPr lang="en-US" sz="2400" b="0" dirty="0">
                          <a:solidFill>
                            <a:schemeClr val="tx1"/>
                          </a:solidFill>
                          <a:effectLst/>
                          <a:latin typeface="Arial" panose="020B0604020202020204" pitchFamily="34" charset="0"/>
                          <a:cs typeface="Arial" panose="020B0604020202020204" pitchFamily="34" charset="0"/>
                        </a:rPr>
                        <a:t>what is the effect of dietary patterns and/or macronutrient composition on CVD risk factors, when compared to no treatment or to 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0511">
                <a:tc>
                  <a:txBody>
                    <a:bodyPr/>
                    <a:lstStyle/>
                    <a:p>
                      <a:pPr marL="0" marR="0" algn="ctr">
                        <a:spcBef>
                          <a:spcPts val="0"/>
                        </a:spcBef>
                        <a:spcAft>
                          <a:spcPts val="600"/>
                        </a:spcAft>
                      </a:pPr>
                      <a:r>
                        <a:rPr lang="en-US" sz="2400" b="0" cap="all" dirty="0" smtClean="0">
                          <a:solidFill>
                            <a:schemeClr val="tx1"/>
                          </a:solidFill>
                          <a:effectLst/>
                          <a:latin typeface="Arial" panose="020B0604020202020204" pitchFamily="34" charset="0"/>
                          <a:cs typeface="Arial" panose="020B0604020202020204" pitchFamily="34" charset="0"/>
                        </a:rPr>
                        <a:t>CQ2</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adults, what is the effect of dietary intake of sodium and potassium on CVD risk factors and outcomes, when compared </a:t>
                      </a:r>
                      <a:r>
                        <a:rPr lang="en-US" sz="2400" b="0" dirty="0" smtClean="0">
                          <a:solidFill>
                            <a:schemeClr val="tx1"/>
                          </a:solidFill>
                          <a:effectLst/>
                          <a:latin typeface="Arial" panose="020B0604020202020204" pitchFamily="34" charset="0"/>
                          <a:cs typeface="Arial" panose="020B0604020202020204" pitchFamily="34" charset="0"/>
                        </a:rPr>
                        <a:t>with </a:t>
                      </a:r>
                      <a:r>
                        <a:rPr lang="en-US" sz="2400" b="0" dirty="0">
                          <a:solidFill>
                            <a:schemeClr val="tx1"/>
                          </a:solidFill>
                          <a:effectLst/>
                          <a:latin typeface="Arial" panose="020B0604020202020204" pitchFamily="34" charset="0"/>
                          <a:cs typeface="Arial" panose="020B0604020202020204" pitchFamily="34" charset="0"/>
                        </a:rPr>
                        <a:t>no treatment or </a:t>
                      </a:r>
                      <a:r>
                        <a:rPr lang="en-US" sz="2400" b="0" dirty="0" smtClean="0">
                          <a:solidFill>
                            <a:schemeClr val="tx1"/>
                          </a:solidFill>
                          <a:effectLst/>
                          <a:latin typeface="Arial" panose="020B0604020202020204" pitchFamily="34" charset="0"/>
                          <a:cs typeface="Arial" panose="020B0604020202020204" pitchFamily="34" charset="0"/>
                        </a:rPr>
                        <a:t>with </a:t>
                      </a:r>
                      <a:r>
                        <a:rPr lang="en-US" sz="2400" b="0" dirty="0">
                          <a:solidFill>
                            <a:schemeClr val="tx1"/>
                          </a:solidFill>
                          <a:effectLst/>
                          <a:latin typeface="Arial" panose="020B0604020202020204" pitchFamily="34" charset="0"/>
                          <a:cs typeface="Arial" panose="020B0604020202020204" pitchFamily="34" charset="0"/>
                        </a:rPr>
                        <a:t>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5415">
                <a:tc>
                  <a:txBody>
                    <a:bodyPr/>
                    <a:lstStyle/>
                    <a:p>
                      <a:pPr marL="0" marR="0" algn="ctr">
                        <a:spcBef>
                          <a:spcPts val="0"/>
                        </a:spcBef>
                        <a:spcAft>
                          <a:spcPts val="600"/>
                        </a:spcAft>
                      </a:pPr>
                      <a:r>
                        <a:rPr lang="en-US" sz="2400" b="0" cap="all" dirty="0" smtClean="0">
                          <a:solidFill>
                            <a:schemeClr val="tx1"/>
                          </a:solidFill>
                          <a:effectLst/>
                          <a:latin typeface="Arial" panose="020B0604020202020204" pitchFamily="34" charset="0"/>
                          <a:cs typeface="Arial" panose="020B0604020202020204" pitchFamily="34" charset="0"/>
                        </a:rPr>
                        <a:t>CQ3</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adults, what is the effect of physical activity on blood pressure and lipids when compared </a:t>
                      </a:r>
                      <a:r>
                        <a:rPr lang="en-US" sz="2400" b="0" dirty="0" smtClean="0">
                          <a:solidFill>
                            <a:schemeClr val="tx1"/>
                          </a:solidFill>
                          <a:effectLst/>
                          <a:latin typeface="Arial" panose="020B0604020202020204" pitchFamily="34" charset="0"/>
                          <a:cs typeface="Arial" panose="020B0604020202020204" pitchFamily="34" charset="0"/>
                        </a:rPr>
                        <a:t>with </a:t>
                      </a:r>
                      <a:r>
                        <a:rPr lang="en-US" sz="2400" b="0" dirty="0">
                          <a:solidFill>
                            <a:schemeClr val="tx1"/>
                          </a:solidFill>
                          <a:effectLst/>
                          <a:latin typeface="Arial" panose="020B0604020202020204" pitchFamily="34" charset="0"/>
                          <a:cs typeface="Arial" panose="020B0604020202020204" pitchFamily="34" charset="0"/>
                        </a:rPr>
                        <a:t>no treatment, or </a:t>
                      </a:r>
                      <a:r>
                        <a:rPr lang="en-US" sz="2400" b="0" dirty="0" smtClean="0">
                          <a:solidFill>
                            <a:schemeClr val="tx1"/>
                          </a:solidFill>
                          <a:effectLst/>
                          <a:latin typeface="Arial" panose="020B0604020202020204" pitchFamily="34" charset="0"/>
                          <a:cs typeface="Arial" panose="020B0604020202020204" pitchFamily="34" charset="0"/>
                        </a:rPr>
                        <a:t>with </a:t>
                      </a:r>
                      <a:r>
                        <a:rPr lang="en-US" sz="2400" b="0" dirty="0">
                          <a:solidFill>
                            <a:schemeClr val="tx1"/>
                          </a:solidFill>
                          <a:effectLst/>
                          <a:latin typeface="Arial" panose="020B0604020202020204" pitchFamily="34" charset="0"/>
                          <a:cs typeface="Arial" panose="020B0604020202020204" pitchFamily="34" charset="0"/>
                        </a:rPr>
                        <a:t>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257" name="TextBox 1"/>
          <p:cNvSpPr txBox="1">
            <a:spLocks noChangeArrowheads="1"/>
          </p:cNvSpPr>
          <p:nvPr/>
        </p:nvSpPr>
        <p:spPr bwMode="auto">
          <a:xfrm>
            <a:off x="762000" y="5638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Calibri" pitchFamily="34" charset="0"/>
                <a:ea typeface="Geneva" charset="0"/>
                <a:cs typeface="Geneva" charset="0"/>
              </a:defRPr>
            </a:lvl2pPr>
            <a:lvl3pPr marL="1143000" indent="-228600" eaLnBrk="0" hangingPunct="0">
              <a:spcBef>
                <a:spcPct val="20000"/>
              </a:spcBef>
              <a:buChar char="•"/>
              <a:defRPr sz="2400">
                <a:solidFill>
                  <a:schemeClr val="tx1"/>
                </a:solidFill>
                <a:latin typeface="Calibri" pitchFamily="34" charset="0"/>
                <a:ea typeface="Geneva" charset="0"/>
                <a:cs typeface="Geneva" charset="0"/>
              </a:defRPr>
            </a:lvl3pPr>
            <a:lvl4pPr marL="1600200" indent="-228600" eaLnBrk="0" hangingPunct="0">
              <a:spcBef>
                <a:spcPct val="20000"/>
              </a:spcBef>
              <a:buChar char="–"/>
              <a:defRPr sz="2000">
                <a:solidFill>
                  <a:schemeClr val="tx1"/>
                </a:solidFill>
                <a:latin typeface="Calibri" pitchFamily="34" charset="0"/>
                <a:ea typeface="Geneva" charset="0"/>
                <a:cs typeface="Geneva" charset="0"/>
              </a:defRPr>
            </a:lvl4pPr>
            <a:lvl5pPr marL="2057400" indent="-228600" eaLnBrk="0" hangingPunct="0">
              <a:spcBef>
                <a:spcPct val="20000"/>
              </a:spcBef>
              <a:buChar char="»"/>
              <a:defRPr sz="2000">
                <a:solidFill>
                  <a:schemeClr val="tx1"/>
                </a:solidFill>
                <a:latin typeface="Calibri"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9pPr>
          </a:lstStyle>
          <a:p>
            <a:pPr eaLnBrk="1" hangingPunct="1">
              <a:spcBef>
                <a:spcPct val="0"/>
              </a:spcBef>
              <a:buFontTx/>
              <a:buNone/>
            </a:pPr>
            <a:r>
              <a:rPr lang="en-US" altLang="en-US" sz="1800">
                <a:latin typeface="Arial" pitchFamily="34" charset="0"/>
              </a:rPr>
              <a:t>*Those ≥18 years of age and &lt;80 years of age.</a:t>
            </a:r>
          </a:p>
          <a:p>
            <a:pPr eaLnBrk="1" hangingPunct="1">
              <a:spcBef>
                <a:spcPct val="0"/>
              </a:spcBef>
              <a:buFontTx/>
              <a:buNone/>
            </a:pPr>
            <a:endParaRPr lang="en-US" altLang="en-US" sz="1800">
              <a:latin typeface="Arial" pitchFamily="34" charset="0"/>
            </a:endParaRPr>
          </a:p>
        </p:txBody>
      </p:sp>
    </p:spTree>
    <p:extLst>
      <p:ext uri="{BB962C8B-B14F-4D97-AF65-F5344CB8AC3E}">
        <p14:creationId xmlns:p14="http://schemas.microsoft.com/office/powerpoint/2010/main" val="2052157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caloriecount.about.com/newsletter/full/newsletter_1595647_c7c6b5f435e5c3110978b8925b42b6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810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Title 3"/>
          <p:cNvSpPr>
            <a:spLocks noGrp="1"/>
          </p:cNvSpPr>
          <p:nvPr>
            <p:ph type="title"/>
          </p:nvPr>
        </p:nvSpPr>
        <p:spPr>
          <a:xfrm>
            <a:off x="0" y="76200"/>
            <a:ext cx="9144000" cy="1143000"/>
          </a:xfrm>
        </p:spPr>
        <p:txBody>
          <a:bodyPr/>
          <a:lstStyle/>
          <a:p>
            <a:r>
              <a:rPr lang="en-US" altLang="en-US" sz="4000" b="1" smtClean="0">
                <a:solidFill>
                  <a:schemeClr val="accent2"/>
                </a:solidFill>
              </a:rPr>
              <a:t>Lifestyle Topics: Dietary Patterns</a:t>
            </a:r>
          </a:p>
        </p:txBody>
      </p:sp>
      <p:sp>
        <p:nvSpPr>
          <p:cNvPr id="2" name="Content Placeholder 1"/>
          <p:cNvSpPr>
            <a:spLocks noGrp="1"/>
          </p:cNvSpPr>
          <p:nvPr>
            <p:ph idx="1"/>
          </p:nvPr>
        </p:nvSpPr>
        <p:spPr>
          <a:xfrm>
            <a:off x="304800" y="1371600"/>
            <a:ext cx="8077200" cy="4114800"/>
          </a:xfrm>
        </p:spPr>
        <p:txBody>
          <a:bodyPr>
            <a:normAutofit/>
          </a:bodyPr>
          <a:lstStyle/>
          <a:p>
            <a:pPr>
              <a:defRPr/>
            </a:pPr>
            <a:r>
              <a:rPr lang="en-US" sz="2600" dirty="0" smtClean="0">
                <a:latin typeface="Arial" panose="020B0604020202020204" pitchFamily="34" charset="0"/>
                <a:ea typeface="ＭＳ Ｐゴシック" charset="0"/>
                <a:cs typeface="Arial" panose="020B0604020202020204" pitchFamily="34" charset="0"/>
              </a:rPr>
              <a:t>Mediterranean Diet</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BP and lipids</a:t>
            </a:r>
          </a:p>
          <a:p>
            <a:pPr>
              <a:defRPr/>
            </a:pPr>
            <a:r>
              <a:rPr lang="en-US" sz="2600" dirty="0" smtClean="0">
                <a:latin typeface="Arial" panose="020B0604020202020204" pitchFamily="34" charset="0"/>
                <a:ea typeface="ＭＳ Ｐゴシック" charset="0"/>
                <a:cs typeface="Arial" panose="020B0604020202020204" pitchFamily="34" charset="0"/>
              </a:rPr>
              <a:t>DASH and DASH variations</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BP and lipids, </a:t>
            </a:r>
          </a:p>
          <a:p>
            <a:pPr marL="457200" lvl="1" indent="0">
              <a:buFontTx/>
              <a:buNone/>
              <a:defRPr/>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and in subpopulations</a:t>
            </a:r>
          </a:p>
          <a:p>
            <a:pPr>
              <a:defRPr/>
            </a:pPr>
            <a:r>
              <a:rPr lang="en-US" sz="2600" dirty="0" smtClean="0">
                <a:latin typeface="Arial" panose="020B0604020202020204" pitchFamily="34" charset="0"/>
                <a:ea typeface="ＭＳ Ｐゴシック" charset="0"/>
                <a:cs typeface="Arial" panose="020B0604020202020204" pitchFamily="34" charset="0"/>
              </a:rPr>
              <a:t>High- vs. Low-Glycemic Diets</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BP and </a:t>
            </a:r>
            <a:r>
              <a:rPr lang="en-US" sz="2600" dirty="0">
                <a:latin typeface="Arial" panose="020B0604020202020204" pitchFamily="34" charset="0"/>
                <a:cs typeface="Arial" panose="020B0604020202020204" pitchFamily="34" charset="0"/>
              </a:rPr>
              <a:t>l</a:t>
            </a:r>
            <a:r>
              <a:rPr lang="en-US" sz="2600" dirty="0" smtClean="0">
                <a:latin typeface="Arial" panose="020B0604020202020204" pitchFamily="34" charset="0"/>
                <a:cs typeface="Arial" panose="020B0604020202020204" pitchFamily="34" charset="0"/>
              </a:rPr>
              <a:t>ipids</a:t>
            </a:r>
          </a:p>
          <a:p>
            <a:pPr>
              <a:defRPr/>
            </a:pPr>
            <a:endParaRPr lang="en-US" sz="4000" dirty="0">
              <a:ea typeface="ＭＳ Ｐゴシック" charset="0"/>
            </a:endParaRPr>
          </a:p>
        </p:txBody>
      </p:sp>
    </p:spTree>
    <p:extLst>
      <p:ext uri="{BB962C8B-B14F-4D97-AF65-F5344CB8AC3E}">
        <p14:creationId xmlns:p14="http://schemas.microsoft.com/office/powerpoint/2010/main" val="122041374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152400"/>
            <a:ext cx="9144000" cy="1143000"/>
          </a:xfrm>
        </p:spPr>
        <p:txBody>
          <a:bodyPr>
            <a:normAutofit fontScale="90000"/>
          </a:bodyPr>
          <a:lstStyle/>
          <a:p>
            <a:r>
              <a:rPr lang="en-US" altLang="en-US" sz="4000" b="1" smtClean="0">
                <a:solidFill>
                  <a:schemeClr val="accent2"/>
                </a:solidFill>
              </a:rPr>
              <a:t>Mediterranean-Style Dietary Pattern Evidence Yield</a:t>
            </a:r>
          </a:p>
        </p:txBody>
      </p:sp>
      <p:sp>
        <p:nvSpPr>
          <p:cNvPr id="2" name="Content Placeholder 1"/>
          <p:cNvSpPr>
            <a:spLocks noGrp="1"/>
          </p:cNvSpPr>
          <p:nvPr>
            <p:ph idx="1"/>
          </p:nvPr>
        </p:nvSpPr>
        <p:spPr>
          <a:xfrm>
            <a:off x="228600" y="1447800"/>
            <a:ext cx="4419600" cy="3581400"/>
          </a:xfrm>
        </p:spPr>
        <p:txBody>
          <a:bodyPr>
            <a:normAutofit/>
          </a:bodyPr>
          <a:lstStyle/>
          <a:p>
            <a:pPr>
              <a:defRPr/>
            </a:pPr>
            <a:r>
              <a:rPr lang="en-US" sz="2600" dirty="0" smtClean="0">
                <a:latin typeface="Arial" panose="020B0604020202020204" pitchFamily="34" charset="0"/>
                <a:ea typeface="ＭＳ Ｐゴシック" charset="0"/>
                <a:cs typeface="Arial" panose="020B0604020202020204" pitchFamily="34" charset="0"/>
              </a:rPr>
              <a:t>3 RCTs </a:t>
            </a:r>
            <a:r>
              <a:rPr lang="en-US" sz="2600" dirty="0">
                <a:latin typeface="Arial" panose="020B0604020202020204" pitchFamily="34" charset="0"/>
                <a:ea typeface="ＭＳ Ｐゴシック" charset="0"/>
                <a:cs typeface="Arial" panose="020B0604020202020204" pitchFamily="34" charset="0"/>
              </a:rPr>
              <a:t>conducted in free-living populations and </a:t>
            </a:r>
            <a:r>
              <a:rPr lang="en-US" sz="2600" dirty="0" smtClean="0">
                <a:latin typeface="Arial" panose="020B0604020202020204" pitchFamily="34" charset="0"/>
                <a:ea typeface="ＭＳ Ｐゴシック" charset="0"/>
                <a:cs typeface="Arial" panose="020B0604020202020204" pitchFamily="34" charset="0"/>
              </a:rPr>
              <a:t>1 prospective </a:t>
            </a:r>
            <a:r>
              <a:rPr lang="en-US" sz="2600" dirty="0">
                <a:latin typeface="Arial" panose="020B0604020202020204" pitchFamily="34" charset="0"/>
                <a:ea typeface="ＭＳ Ｐゴシック" charset="0"/>
                <a:cs typeface="Arial" panose="020B0604020202020204" pitchFamily="34" charset="0"/>
              </a:rPr>
              <a:t>cohort study that met criteria for inclusion on strategies for CVD risk factor reduction </a:t>
            </a:r>
            <a:r>
              <a:rPr lang="en-US" sz="2600" dirty="0" smtClean="0">
                <a:latin typeface="Arial" panose="020B0604020202020204" pitchFamily="34" charset="0"/>
                <a:ea typeface="ＭＳ Ｐゴシック" charset="0"/>
                <a:cs typeface="Arial" panose="020B0604020202020204" pitchFamily="34" charset="0"/>
              </a:rPr>
              <a:t>using </a:t>
            </a:r>
            <a:r>
              <a:rPr lang="en-US" sz="2600" dirty="0">
                <a:latin typeface="Arial" panose="020B0604020202020204" pitchFamily="34" charset="0"/>
                <a:ea typeface="ＭＳ Ｐゴシック" charset="0"/>
                <a:cs typeface="Arial" panose="020B0604020202020204" pitchFamily="34" charset="0"/>
              </a:rPr>
              <a:t>the Mediterranean-style dietary </a:t>
            </a:r>
            <a:r>
              <a:rPr lang="en-US" sz="2600" dirty="0" smtClean="0">
                <a:latin typeface="Arial" panose="020B0604020202020204" pitchFamily="34" charset="0"/>
                <a:ea typeface="ＭＳ Ｐゴシック" charset="0"/>
                <a:cs typeface="Arial" panose="020B0604020202020204" pitchFamily="34" charset="0"/>
              </a:rPr>
              <a:t>pattern.</a:t>
            </a:r>
            <a:endParaRPr lang="en-US" sz="2600" baseline="30000" dirty="0" smtClean="0">
              <a:latin typeface="Arial" panose="020B0604020202020204" pitchFamily="34" charset="0"/>
              <a:ea typeface="ＭＳ Ｐゴシック" charset="0"/>
              <a:cs typeface="Arial" panose="020B0604020202020204" pitchFamily="34" charset="0"/>
            </a:endParaRPr>
          </a:p>
          <a:p>
            <a:pPr>
              <a:defRPr/>
            </a:pPr>
            <a:endParaRPr lang="en-US" baseline="30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smtClean="0">
              <a:ea typeface="ＭＳ Ｐゴシック" charset="0"/>
            </a:endParaRPr>
          </a:p>
          <a:p>
            <a:pPr marL="0" indent="0">
              <a:buFontTx/>
              <a:buNone/>
              <a:defRPr/>
            </a:pPr>
            <a:endParaRPr lang="en-US" sz="1000" dirty="0">
              <a:ea typeface="ＭＳ Ｐゴシック" charset="0"/>
            </a:endParaRPr>
          </a:p>
          <a:p>
            <a:pPr>
              <a:defRPr/>
            </a:pPr>
            <a:endParaRPr lang="en-US" dirty="0">
              <a:ea typeface="ＭＳ Ｐゴシック" charset="0"/>
            </a:endParaRPr>
          </a:p>
        </p:txBody>
      </p:sp>
      <p:pic>
        <p:nvPicPr>
          <p:cNvPr id="14340" name="Picture 2" descr="http://ww2.hdnux.com/photos/20/16/03/4251849/3/628x471.jpg"/>
          <p:cNvPicPr>
            <a:picLocks noChangeAspect="1" noChangeArrowheads="1"/>
          </p:cNvPicPr>
          <p:nvPr/>
        </p:nvPicPr>
        <p:blipFill>
          <a:blip r:embed="rId2">
            <a:extLst>
              <a:ext uri="{28A0092B-C50C-407E-A947-70E740481C1C}">
                <a14:useLocalDpi xmlns:a14="http://schemas.microsoft.com/office/drawing/2010/main" val="0"/>
              </a:ext>
            </a:extLst>
          </a:blip>
          <a:srcRect t="4797"/>
          <a:stretch>
            <a:fillRect/>
          </a:stretch>
        </p:blipFill>
        <p:spPr bwMode="auto">
          <a:xfrm>
            <a:off x="4876800" y="1655763"/>
            <a:ext cx="3924300" cy="2611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502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0" y="76200"/>
            <a:ext cx="9144000" cy="1143000"/>
          </a:xfrm>
        </p:spPr>
        <p:txBody>
          <a:bodyPr>
            <a:normAutofit fontScale="90000"/>
          </a:bodyPr>
          <a:lstStyle/>
          <a:p>
            <a:r>
              <a:rPr lang="en-US" altLang="en-US" sz="4000" b="1" smtClean="0">
                <a:solidFill>
                  <a:schemeClr val="accent2"/>
                </a:solidFill>
              </a:rPr>
              <a:t>Mediterranean-Style Dietary Pattern Description</a:t>
            </a:r>
          </a:p>
        </p:txBody>
      </p:sp>
      <p:sp>
        <p:nvSpPr>
          <p:cNvPr id="15363" name="Content Placeholder 5"/>
          <p:cNvSpPr>
            <a:spLocks noGrp="1"/>
          </p:cNvSpPr>
          <p:nvPr>
            <p:ph idx="1"/>
          </p:nvPr>
        </p:nvSpPr>
        <p:spPr>
          <a:xfrm>
            <a:off x="609600" y="914400"/>
            <a:ext cx="7924800" cy="5257800"/>
          </a:xfrm>
        </p:spPr>
        <p:txBody>
          <a:bodyPr/>
          <a:lstStyle/>
          <a:p>
            <a:pPr>
              <a:spcBef>
                <a:spcPct val="0"/>
              </a:spcBef>
            </a:pPr>
            <a:endParaRPr lang="en-US" altLang="en-US" sz="2400" smtClean="0">
              <a:latin typeface="Arial" pitchFamily="34" charset="0"/>
              <a:cs typeface="Arial" pitchFamily="34" charset="0"/>
            </a:endParaRPr>
          </a:p>
          <a:p>
            <a:pPr>
              <a:spcBef>
                <a:spcPct val="0"/>
              </a:spcBef>
            </a:pPr>
            <a:r>
              <a:rPr lang="en-US" altLang="en-US" sz="2400" smtClean="0">
                <a:latin typeface="Arial" pitchFamily="34" charset="0"/>
                <a:cs typeface="Arial" pitchFamily="34" charset="0"/>
              </a:rPr>
              <a:t>There is no uniform definition of the Mediterranean-style dietary pattern diet in the randomized trials and cohort studies examined. </a:t>
            </a:r>
          </a:p>
          <a:p>
            <a:pPr>
              <a:spcBef>
                <a:spcPct val="0"/>
              </a:spcBef>
            </a:pPr>
            <a:r>
              <a:rPr lang="en-US" altLang="en-US" sz="2400" smtClean="0">
                <a:latin typeface="Arial" pitchFamily="34" charset="0"/>
                <a:cs typeface="Arial" pitchFamily="34" charset="0"/>
              </a:rPr>
              <a:t>The most common features in these studies were diets that were:  </a:t>
            </a:r>
          </a:p>
          <a:p>
            <a:pPr lvl="1">
              <a:spcBef>
                <a:spcPct val="0"/>
              </a:spcBef>
              <a:buFont typeface="Arial" pitchFamily="34" charset="0"/>
              <a:buChar char="•"/>
            </a:pPr>
            <a:r>
              <a:rPr lang="en-US" altLang="en-US" sz="2400" smtClean="0">
                <a:latin typeface="Arial" pitchFamily="34" charset="0"/>
                <a:ea typeface="Geneva" charset="0"/>
                <a:cs typeface="Arial" pitchFamily="34" charset="0"/>
                <a:sym typeface="Symbol" pitchFamily="18" charset="2"/>
              </a:rPr>
              <a:t>high</a:t>
            </a:r>
            <a:r>
              <a:rPr lang="en-US" altLang="en-US" sz="2400" smtClean="0">
                <a:latin typeface="Arial" pitchFamily="34" charset="0"/>
                <a:ea typeface="Geneva" charset="0"/>
                <a:cs typeface="Arial" pitchFamily="34" charset="0"/>
              </a:rPr>
              <a:t> in fruits (particularly fresh) and vegetables (emphasizing root and green varieties)</a:t>
            </a:r>
          </a:p>
          <a:p>
            <a:pPr lvl="1">
              <a:spcBef>
                <a:spcPct val="0"/>
              </a:spcBef>
              <a:buFont typeface="Arial" pitchFamily="34" charset="0"/>
              <a:buChar char="•"/>
            </a:pPr>
            <a:r>
              <a:rPr lang="en-US" altLang="en-US" sz="2400" smtClean="0">
                <a:latin typeface="Arial" pitchFamily="34" charset="0"/>
                <a:ea typeface="Geneva" charset="0"/>
                <a:cs typeface="Arial" pitchFamily="34" charset="0"/>
                <a:sym typeface="Symbol" pitchFamily="18" charset="2"/>
              </a:rPr>
              <a:t>high in </a:t>
            </a:r>
            <a:r>
              <a:rPr lang="en-US" altLang="en-US" sz="2400" smtClean="0">
                <a:latin typeface="Arial" pitchFamily="34" charset="0"/>
                <a:ea typeface="Geneva" charset="0"/>
                <a:cs typeface="Arial" pitchFamily="34" charset="0"/>
              </a:rPr>
              <a:t>whole grains (cereals, breads, rice, or pasta)</a:t>
            </a:r>
          </a:p>
          <a:p>
            <a:pPr lvl="1">
              <a:spcBef>
                <a:spcPct val="0"/>
              </a:spcBef>
              <a:buFont typeface="Arial" pitchFamily="34" charset="0"/>
              <a:buChar char="•"/>
            </a:pPr>
            <a:r>
              <a:rPr lang="en-US" altLang="en-US" sz="2400" smtClean="0">
                <a:latin typeface="Arial" pitchFamily="34" charset="0"/>
                <a:ea typeface="Geneva" charset="0"/>
                <a:cs typeface="Arial" pitchFamily="34" charset="0"/>
              </a:rPr>
              <a:t>fatty fish (rich in omega–3 fatty acids) </a:t>
            </a:r>
          </a:p>
          <a:p>
            <a:pPr lvl="1">
              <a:spcBef>
                <a:spcPct val="0"/>
              </a:spcBef>
              <a:buFont typeface="Arial" pitchFamily="34" charset="0"/>
              <a:buChar char="•"/>
            </a:pPr>
            <a:r>
              <a:rPr lang="en-US" altLang="en-US" sz="2400" smtClean="0">
                <a:latin typeface="Arial" pitchFamily="34" charset="0"/>
                <a:ea typeface="Geneva" charset="0"/>
                <a:cs typeface="Arial" pitchFamily="34" charset="0"/>
                <a:sym typeface="Symbol" pitchFamily="18" charset="2"/>
              </a:rPr>
              <a:t>low</a:t>
            </a:r>
            <a:r>
              <a:rPr lang="en-US" altLang="en-US" sz="2400" smtClean="0">
                <a:latin typeface="Arial" pitchFamily="34" charset="0"/>
                <a:ea typeface="Geneva" charset="0"/>
                <a:cs typeface="Arial" pitchFamily="34" charset="0"/>
              </a:rPr>
              <a:t> in red meat (and emphasizing lean meats); substituted lower-fat or fat-free dairy products for higher-fat dairy foods</a:t>
            </a:r>
          </a:p>
          <a:p>
            <a:pPr lvl="1">
              <a:buFont typeface="Arial" pitchFamily="34" charset="0"/>
              <a:buChar char="•"/>
            </a:pPr>
            <a:endParaRPr lang="en-US" altLang="en-US" sz="2600" smtClean="0">
              <a:latin typeface="Arial" pitchFamily="34" charset="0"/>
              <a:ea typeface="Geneva" charset="0"/>
              <a:cs typeface="Arial" pitchFamily="34" charset="0"/>
            </a:endParaRPr>
          </a:p>
          <a:p>
            <a:pPr>
              <a:buFontTx/>
              <a:buNone/>
            </a:pPr>
            <a:endParaRPr lang="en-US" altLang="en-US" smtClean="0"/>
          </a:p>
          <a:p>
            <a:endParaRPr lang="en-US" altLang="en-US" smtClean="0"/>
          </a:p>
        </p:txBody>
      </p:sp>
    </p:spTree>
    <p:extLst>
      <p:ext uri="{BB962C8B-B14F-4D97-AF65-F5344CB8AC3E}">
        <p14:creationId xmlns:p14="http://schemas.microsoft.com/office/powerpoint/2010/main" val="415939378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0" y="76200"/>
            <a:ext cx="9144000" cy="838200"/>
          </a:xfrm>
        </p:spPr>
        <p:txBody>
          <a:bodyPr>
            <a:normAutofit fontScale="90000"/>
          </a:bodyPr>
          <a:lstStyle/>
          <a:p>
            <a:r>
              <a:rPr lang="en-US" altLang="en-US" sz="4000" b="1" smtClean="0">
                <a:solidFill>
                  <a:schemeClr val="accent2"/>
                </a:solidFill>
              </a:rPr>
              <a:t/>
            </a:r>
            <a:br>
              <a:rPr lang="en-US" altLang="en-US" sz="4000" b="1" smtClean="0">
                <a:solidFill>
                  <a:schemeClr val="accent2"/>
                </a:solidFill>
              </a:rPr>
            </a:br>
            <a:r>
              <a:rPr lang="en-US" altLang="en-US" sz="4000" b="1" smtClean="0">
                <a:solidFill>
                  <a:schemeClr val="accent2"/>
                </a:solidFill>
              </a:rPr>
              <a:t>Mediterranean-Style Dietary Pattern Description (cont.)</a:t>
            </a:r>
          </a:p>
        </p:txBody>
      </p:sp>
      <p:sp>
        <p:nvSpPr>
          <p:cNvPr id="16387" name="Content Placeholder 5"/>
          <p:cNvSpPr>
            <a:spLocks noGrp="1"/>
          </p:cNvSpPr>
          <p:nvPr>
            <p:ph idx="1"/>
          </p:nvPr>
        </p:nvSpPr>
        <p:spPr>
          <a:xfrm>
            <a:off x="228600" y="990600"/>
            <a:ext cx="8915400" cy="4953000"/>
          </a:xfrm>
        </p:spPr>
        <p:txBody>
          <a:bodyPr/>
          <a:lstStyle/>
          <a:p>
            <a:pPr marL="400050" lvl="2" indent="0">
              <a:spcBef>
                <a:spcPts val="0"/>
              </a:spcBef>
              <a:buFontTx/>
              <a:buNone/>
              <a:defRPr/>
            </a:pPr>
            <a:endParaRPr lang="en-US" altLang="en-US" sz="2600" dirty="0" smtClean="0">
              <a:latin typeface="Arial" panose="020B0604020202020204" pitchFamily="34" charset="0"/>
              <a:ea typeface="Geneva" charset="0"/>
              <a:cs typeface="Arial" panose="020B0604020202020204" pitchFamily="34" charset="0"/>
            </a:endParaRPr>
          </a:p>
          <a:p>
            <a:pPr marL="857250" lvl="2" indent="-457200">
              <a:spcBef>
                <a:spcPts val="0"/>
              </a:spcBef>
              <a:defRPr/>
            </a:pPr>
            <a:r>
              <a:rPr lang="en-US" altLang="en-US" sz="2600" dirty="0" smtClean="0">
                <a:latin typeface="Arial" panose="020B0604020202020204" pitchFamily="34" charset="0"/>
                <a:ea typeface="Geneva" charset="0"/>
                <a:cs typeface="Arial" panose="020B0604020202020204" pitchFamily="34" charset="0"/>
              </a:rPr>
              <a:t>used oils (olive or canola), nuts (walnuts, almonds, or hazelnuts), or margarines blended with rapeseed or flaxseed oils in lieu of butter and other fats</a:t>
            </a:r>
          </a:p>
          <a:p>
            <a:pPr>
              <a:spcBef>
                <a:spcPts val="0"/>
              </a:spcBef>
              <a:defRPr/>
            </a:pPr>
            <a:r>
              <a:rPr lang="en-US" altLang="en-US" sz="2600" dirty="0" smtClean="0">
                <a:latin typeface="Arial" panose="020B0604020202020204" pitchFamily="34" charset="0"/>
                <a:ea typeface="ＭＳ Ｐゴシック" pitchFamily="34" charset="-128"/>
                <a:cs typeface="Arial" panose="020B0604020202020204" pitchFamily="34" charset="0"/>
              </a:rPr>
              <a:t>The Mediterranean-style dietary patterns examined tended to be: </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rPr>
              <a:t>moderate in total fat (32%–35% of total calories)</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rPr>
              <a:t>relatively low in saturated fat (9%–10% of total calories)</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rPr>
              <a:t>high in fiber (27–37g/day)</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rPr>
              <a:t>high in PUFA</a:t>
            </a:r>
          </a:p>
          <a:p>
            <a:pPr lvl="2">
              <a:spcBef>
                <a:spcPts val="0"/>
              </a:spcBef>
              <a:defRPr/>
            </a:pPr>
            <a:r>
              <a:rPr lang="en-US" altLang="en-US" sz="2600" dirty="0" smtClean="0">
                <a:latin typeface="Arial" panose="020B0604020202020204" pitchFamily="34" charset="0"/>
                <a:ea typeface="Geneva" charset="0"/>
                <a:cs typeface="Arial" panose="020B0604020202020204" pitchFamily="34" charset="0"/>
              </a:rPr>
              <a:t>particularly omega–3s</a:t>
            </a:r>
          </a:p>
          <a:p>
            <a:pPr>
              <a:spcBef>
                <a:spcPts val="0"/>
              </a:spcBef>
              <a:buFontTx/>
              <a:buNone/>
              <a:defRPr/>
            </a:pPr>
            <a:endParaRPr lang="en-US" altLang="en-US" sz="4800" dirty="0" smtClean="0">
              <a:ea typeface="ＭＳ Ｐゴシック" pitchFamily="34" charset="-128"/>
            </a:endParaRPr>
          </a:p>
          <a:p>
            <a:pPr>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25084106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0" y="228600"/>
            <a:ext cx="9144000" cy="846138"/>
          </a:xfrm>
        </p:spPr>
        <p:txBody>
          <a:bodyPr/>
          <a:lstStyle/>
          <a:p>
            <a:r>
              <a:rPr lang="en-US" altLang="en-US" sz="4000" b="1" smtClean="0">
                <a:solidFill>
                  <a:schemeClr val="accent2"/>
                </a:solidFill>
              </a:rPr>
              <a:t>Mediterranean Diet and BP</a:t>
            </a:r>
          </a:p>
        </p:txBody>
      </p:sp>
      <p:sp>
        <p:nvSpPr>
          <p:cNvPr id="2" name="Content Placeholder 1"/>
          <p:cNvSpPr>
            <a:spLocks noGrp="1"/>
          </p:cNvSpPr>
          <p:nvPr>
            <p:ph idx="1"/>
          </p:nvPr>
        </p:nvSpPr>
        <p:spPr>
          <a:xfrm>
            <a:off x="381000" y="1066800"/>
            <a:ext cx="8305800" cy="4729163"/>
          </a:xfrm>
        </p:spPr>
        <p:txBody>
          <a:bodyPr>
            <a:normAutofit fontScale="92500"/>
          </a:bodyPr>
          <a:lstStyle/>
          <a:p>
            <a:pPr>
              <a:defRPr/>
            </a:pPr>
            <a:r>
              <a:rPr lang="en-US" sz="2600" dirty="0" smtClean="0">
                <a:latin typeface="Arial" panose="020B0604020202020204" pitchFamily="34" charset="0"/>
                <a:ea typeface="ＭＳ Ｐゴシック" charset="0"/>
                <a:cs typeface="Arial" panose="020B0604020202020204" pitchFamily="34" charset="0"/>
              </a:rPr>
              <a:t>Counseling </a:t>
            </a:r>
            <a:r>
              <a:rPr lang="en-US" sz="2600" dirty="0">
                <a:latin typeface="Arial" panose="020B0604020202020204" pitchFamily="34" charset="0"/>
                <a:ea typeface="ＭＳ Ｐゴシック" charset="0"/>
                <a:cs typeface="Arial" panose="020B0604020202020204" pitchFamily="34" charset="0"/>
              </a:rPr>
              <a:t>to eat a Mediterranean-style dietary pattern compared to minimal advice to consume a low-fat dietary pattern, in free-living middle-aged or older adults (with type 2 </a:t>
            </a:r>
            <a:r>
              <a:rPr lang="en-US" sz="2600" dirty="0" smtClean="0">
                <a:latin typeface="Arial" panose="020B0604020202020204" pitchFamily="34" charset="0"/>
                <a:ea typeface="ＭＳ Ｐゴシック" charset="0"/>
                <a:cs typeface="Arial" panose="020B0604020202020204" pitchFamily="34" charset="0"/>
              </a:rPr>
              <a:t>diabetes mellitus or </a:t>
            </a:r>
            <a:r>
              <a:rPr lang="en-US" sz="2600" dirty="0">
                <a:latin typeface="Arial" panose="020B0604020202020204" pitchFamily="34" charset="0"/>
                <a:ea typeface="ＭＳ Ｐゴシック" charset="0"/>
                <a:cs typeface="Arial" panose="020B0604020202020204" pitchFamily="34" charset="0"/>
              </a:rPr>
              <a:t>at least </a:t>
            </a:r>
            <a:r>
              <a:rPr lang="en-US" sz="2600" dirty="0" smtClean="0">
                <a:latin typeface="Arial" panose="020B0604020202020204" pitchFamily="34" charset="0"/>
                <a:ea typeface="ＭＳ Ｐゴシック" charset="0"/>
                <a:cs typeface="Arial" panose="020B0604020202020204" pitchFamily="34" charset="0"/>
              </a:rPr>
              <a:t>3 CVD </a:t>
            </a:r>
            <a:r>
              <a:rPr lang="en-US" sz="2600" dirty="0">
                <a:latin typeface="Arial" panose="020B0604020202020204" pitchFamily="34" charset="0"/>
                <a:ea typeface="ＭＳ Ｐゴシック" charset="0"/>
                <a:cs typeface="Arial" panose="020B0604020202020204" pitchFamily="34" charset="0"/>
              </a:rPr>
              <a:t>risk </a:t>
            </a:r>
            <a:r>
              <a:rPr lang="en-US" sz="2600" dirty="0" smtClean="0">
                <a:latin typeface="Arial" panose="020B0604020202020204" pitchFamily="34" charset="0"/>
                <a:ea typeface="ＭＳ Ｐゴシック" charset="0"/>
                <a:cs typeface="Arial" panose="020B0604020202020204" pitchFamily="34" charset="0"/>
              </a:rPr>
              <a:t>factors):</a:t>
            </a: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a:t>
            </a:r>
            <a:r>
              <a:rPr lang="en-US" sz="2600" dirty="0" smtClean="0">
                <a:latin typeface="Arial" panose="020B0604020202020204" pitchFamily="34" charset="0"/>
                <a:ea typeface="ＭＳ Ｐゴシック" charset="0"/>
                <a:cs typeface="Arial" panose="020B0604020202020204" pitchFamily="34" charset="0"/>
              </a:rPr>
              <a:t>BP </a:t>
            </a:r>
            <a:r>
              <a:rPr lang="en-US" sz="2600" dirty="0">
                <a:latin typeface="Arial" panose="020B0604020202020204" pitchFamily="34" charset="0"/>
                <a:ea typeface="ＭＳ Ｐゴシック" charset="0"/>
                <a:cs typeface="Arial" panose="020B0604020202020204" pitchFamily="34" charset="0"/>
              </a:rPr>
              <a:t>by 6–7/2–3 </a:t>
            </a:r>
            <a:r>
              <a:rPr lang="en-US" sz="2600" dirty="0" smtClean="0">
                <a:latin typeface="Arial" panose="020B0604020202020204" pitchFamily="34" charset="0"/>
                <a:ea typeface="ＭＳ Ｐゴシック" charset="0"/>
                <a:cs typeface="Arial" panose="020B0604020202020204" pitchFamily="34" charset="0"/>
              </a:rPr>
              <a:t>mm Hg</a:t>
            </a:r>
          </a:p>
          <a:p>
            <a:pPr>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an observational study of healthy younger adults, adherence to a Mediterranean-style dietary pattern was associated </a:t>
            </a:r>
            <a:r>
              <a:rPr lang="en-US" sz="2600" dirty="0" smtClean="0">
                <a:latin typeface="Arial" panose="020B0604020202020204" pitchFamily="34" charset="0"/>
                <a:ea typeface="ＭＳ Ｐゴシック" charset="0"/>
                <a:cs typeface="Arial" panose="020B0604020202020204" pitchFamily="34" charset="0"/>
              </a:rPr>
              <a:t>with: </a:t>
            </a: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2–3/1–2 mm Hg</a:t>
            </a:r>
          </a:p>
          <a:p>
            <a:pPr marL="0" indent="0">
              <a:buFontTx/>
              <a:buNone/>
              <a:defRPr/>
            </a:pP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Strength of Evidence: Low</a:t>
            </a: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pic>
        <p:nvPicPr>
          <p:cNvPr id="17412" name="Picture 2" descr="http://ww2.hdnux.com/photos/20/16/03/4251849/3/628x471.jpg"/>
          <p:cNvPicPr>
            <a:picLocks noChangeAspect="1" noChangeArrowheads="1"/>
          </p:cNvPicPr>
          <p:nvPr/>
        </p:nvPicPr>
        <p:blipFill>
          <a:blip r:embed="rId2" cstate="print">
            <a:extLst>
              <a:ext uri="{28A0092B-C50C-407E-A947-70E740481C1C}">
                <a14:useLocalDpi xmlns:a14="http://schemas.microsoft.com/office/drawing/2010/main" val="0"/>
              </a:ext>
            </a:extLst>
          </a:blip>
          <a:srcRect t="6418"/>
          <a:stretch>
            <a:fillRect/>
          </a:stretch>
        </p:blipFill>
        <p:spPr bwMode="auto">
          <a:xfrm>
            <a:off x="5638800" y="3962400"/>
            <a:ext cx="2514600" cy="164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80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22275" y="525463"/>
            <a:ext cx="8294688" cy="846137"/>
          </a:xfrm>
        </p:spPr>
        <p:txBody>
          <a:bodyPr>
            <a:normAutofit fontScale="90000"/>
          </a:bodyPr>
          <a:lstStyle/>
          <a:p>
            <a:r>
              <a:rPr lang="en-US" altLang="en-US" sz="4000" b="1" smtClean="0">
                <a:solidFill>
                  <a:schemeClr val="accent2"/>
                </a:solidFill>
              </a:rPr>
              <a:t>Mediterranean Diet and Lipids</a:t>
            </a:r>
            <a:r>
              <a:rPr lang="en-US" altLang="en-US" sz="4000" smtClean="0">
                <a:solidFill>
                  <a:schemeClr val="accent2"/>
                </a:solidFill>
              </a:rPr>
              <a:t/>
            </a:r>
            <a:br>
              <a:rPr lang="en-US" altLang="en-US" sz="4000" smtClean="0">
                <a:solidFill>
                  <a:schemeClr val="accent2"/>
                </a:solidFill>
              </a:rPr>
            </a:br>
            <a:endParaRPr lang="en-US" altLang="en-US" sz="4000" smtClean="0">
              <a:solidFill>
                <a:schemeClr val="accent2"/>
              </a:solidFill>
            </a:endParaRPr>
          </a:p>
        </p:txBody>
      </p:sp>
      <p:sp>
        <p:nvSpPr>
          <p:cNvPr id="2" name="Content Placeholder 1"/>
          <p:cNvSpPr>
            <a:spLocks noGrp="1"/>
          </p:cNvSpPr>
          <p:nvPr>
            <p:ph idx="1"/>
          </p:nvPr>
        </p:nvSpPr>
        <p:spPr>
          <a:xfrm>
            <a:off x="304800" y="1295400"/>
            <a:ext cx="8305800" cy="41148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Counseling </a:t>
            </a:r>
            <a:r>
              <a:rPr lang="en-US" sz="2600" dirty="0">
                <a:latin typeface="Arial" panose="020B0604020202020204" pitchFamily="34" charset="0"/>
                <a:ea typeface="ＭＳ Ｐゴシック" charset="0"/>
                <a:cs typeface="Arial" panose="020B0604020202020204" pitchFamily="34" charset="0"/>
              </a:rPr>
              <a:t>to eat a Mediterranean-style dietary pattern compared </a:t>
            </a:r>
            <a:r>
              <a:rPr lang="en-US" sz="2600" dirty="0" smtClean="0">
                <a:latin typeface="Arial" panose="020B0604020202020204" pitchFamily="34" charset="0"/>
                <a:ea typeface="ＭＳ Ｐゴシック" charset="0"/>
                <a:cs typeface="Arial" panose="020B0604020202020204" pitchFamily="34" charset="0"/>
              </a:rPr>
              <a:t>with </a:t>
            </a:r>
            <a:r>
              <a:rPr lang="en-US" sz="2600" dirty="0">
                <a:latin typeface="Arial" panose="020B0604020202020204" pitchFamily="34" charset="0"/>
                <a:ea typeface="ＭＳ Ｐゴシック" charset="0"/>
                <a:cs typeface="Arial" panose="020B0604020202020204" pitchFamily="34" charset="0"/>
              </a:rPr>
              <a:t>minimal or no dietary advice, in free-living </a:t>
            </a:r>
            <a:r>
              <a:rPr lang="en-US" sz="2600" dirty="0" smtClean="0">
                <a:latin typeface="Arial" panose="020B0604020202020204" pitchFamily="34" charset="0"/>
                <a:ea typeface="ＭＳ Ｐゴシック" charset="0"/>
                <a:cs typeface="Arial" panose="020B0604020202020204" pitchFamily="34" charset="0"/>
              </a:rPr>
              <a:t>middle-aged </a:t>
            </a:r>
            <a:r>
              <a:rPr lang="en-US" sz="2600" dirty="0">
                <a:latin typeface="Arial" panose="020B0604020202020204" pitchFamily="34" charset="0"/>
                <a:ea typeface="ＭＳ Ｐゴシック" charset="0"/>
                <a:cs typeface="Arial" panose="020B0604020202020204" pitchFamily="34" charset="0"/>
              </a:rPr>
              <a:t>or older adults (with or without CVD or at high risk for CVD) resulted in </a:t>
            </a:r>
            <a:r>
              <a:rPr lang="en-US" sz="2600" dirty="0" smtClean="0">
                <a:latin typeface="Arial" panose="020B0604020202020204" pitchFamily="34" charset="0"/>
                <a:ea typeface="ＭＳ Ｐゴシック" charset="0"/>
                <a:cs typeface="Arial" panose="020B0604020202020204" pitchFamily="34" charset="0"/>
              </a:rPr>
              <a:t>no </a:t>
            </a:r>
            <a:r>
              <a:rPr lang="en-US" sz="2600" dirty="0">
                <a:latin typeface="Arial" panose="020B0604020202020204" pitchFamily="34" charset="0"/>
                <a:ea typeface="ＭＳ Ｐゴシック" charset="0"/>
                <a:cs typeface="Arial" panose="020B0604020202020204" pitchFamily="34" charset="0"/>
              </a:rPr>
              <a:t>consistent effect on plasma </a:t>
            </a:r>
            <a:r>
              <a:rPr lang="en-US" sz="2600" dirty="0" smtClean="0">
                <a:latin typeface="Arial" panose="020B0604020202020204" pitchFamily="34" charset="0"/>
                <a:ea typeface="ＭＳ Ｐゴシック" charset="0"/>
                <a:cs typeface="Arial" panose="020B0604020202020204" pitchFamily="34" charset="0"/>
              </a:rPr>
              <a:t>LDL-C</a:t>
            </a:r>
            <a:r>
              <a:rPr lang="en-US" sz="2600" dirty="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rPr>
              <a:t>HDL-C</a:t>
            </a:r>
            <a:r>
              <a:rPr lang="en-US" sz="2600" dirty="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rPr>
              <a:t>and TG; </a:t>
            </a:r>
            <a:r>
              <a:rPr lang="en-US" sz="2600" dirty="0">
                <a:latin typeface="Arial" panose="020B0604020202020204" pitchFamily="34" charset="0"/>
                <a:ea typeface="ＭＳ Ｐゴシック" charset="0"/>
                <a:cs typeface="Arial" panose="020B0604020202020204" pitchFamily="34" charset="0"/>
              </a:rPr>
              <a:t>in part </a:t>
            </a:r>
            <a:r>
              <a:rPr lang="en-US" sz="2600" dirty="0" smtClean="0">
                <a:latin typeface="Arial" panose="020B0604020202020204" pitchFamily="34" charset="0"/>
                <a:ea typeface="ＭＳ Ｐゴシック" charset="0"/>
                <a:cs typeface="Arial" panose="020B0604020202020204" pitchFamily="34" charset="0"/>
              </a:rPr>
              <a:t>because of substantial </a:t>
            </a:r>
            <a:r>
              <a:rPr lang="en-US" sz="2600" dirty="0">
                <a:latin typeface="Arial" panose="020B0604020202020204" pitchFamily="34" charset="0"/>
                <a:ea typeface="ＭＳ Ｐゴシック" charset="0"/>
                <a:cs typeface="Arial" panose="020B0604020202020204" pitchFamily="34" charset="0"/>
              </a:rPr>
              <a:t>differences </a:t>
            </a:r>
            <a:r>
              <a:rPr lang="en-US" sz="2600" dirty="0" smtClean="0">
                <a:latin typeface="Arial" panose="020B0604020202020204" pitchFamily="34" charset="0"/>
                <a:ea typeface="ＭＳ Ｐゴシック" charset="0"/>
                <a:cs typeface="Arial" panose="020B0604020202020204" pitchFamily="34" charset="0"/>
              </a:rPr>
              <a:t>and </a:t>
            </a:r>
            <a:r>
              <a:rPr lang="en-US" sz="2600" dirty="0">
                <a:latin typeface="Arial" panose="020B0604020202020204" pitchFamily="34" charset="0"/>
                <a:ea typeface="ＭＳ Ｐゴシック" charset="0"/>
                <a:cs typeface="Arial" panose="020B0604020202020204" pitchFamily="34" charset="0"/>
              </a:rPr>
              <a:t>limitations in the studies</a:t>
            </a:r>
            <a:r>
              <a:rPr lang="en-US" sz="2600" dirty="0" smtClean="0">
                <a:latin typeface="Arial" panose="020B0604020202020204" pitchFamily="34" charset="0"/>
                <a:ea typeface="ＭＳ Ｐゴシック" charset="0"/>
                <a:cs typeface="Arial" panose="020B0604020202020204" pitchFamily="34" charset="0"/>
              </a:rPr>
              <a:t>.</a:t>
            </a:r>
          </a:p>
          <a:p>
            <a:pPr>
              <a:defRPr/>
            </a:pP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Low</a:t>
            </a: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pic>
        <p:nvPicPr>
          <p:cNvPr id="18436" name="Picture 2" descr="http://ww2.hdnux.com/photos/20/16/03/4251849/3/628x471.jpg"/>
          <p:cNvPicPr>
            <a:picLocks noChangeAspect="1" noChangeArrowheads="1"/>
          </p:cNvPicPr>
          <p:nvPr/>
        </p:nvPicPr>
        <p:blipFill>
          <a:blip r:embed="rId2" cstate="print">
            <a:extLst>
              <a:ext uri="{28A0092B-C50C-407E-A947-70E740481C1C}">
                <a14:useLocalDpi xmlns:a14="http://schemas.microsoft.com/office/drawing/2010/main" val="0"/>
              </a:ext>
            </a:extLst>
          </a:blip>
          <a:srcRect t="6593"/>
          <a:stretch>
            <a:fillRect/>
          </a:stretch>
        </p:blipFill>
        <p:spPr bwMode="auto">
          <a:xfrm>
            <a:off x="5562600" y="3886200"/>
            <a:ext cx="2319338"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95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88" y="68263"/>
            <a:ext cx="9144001" cy="846137"/>
          </a:xfrm>
        </p:spPr>
        <p:txBody>
          <a:bodyPr/>
          <a:lstStyle/>
          <a:p>
            <a:r>
              <a:rPr lang="en-US" altLang="en-US" sz="3300" b="1" smtClean="0">
                <a:solidFill>
                  <a:schemeClr val="accent2"/>
                </a:solidFill>
              </a:rPr>
              <a:t>DASH: Dietary Approaches to Stop Hypertension</a:t>
            </a:r>
          </a:p>
        </p:txBody>
      </p:sp>
      <p:sp>
        <p:nvSpPr>
          <p:cNvPr id="19459" name="Content Placeholder 1"/>
          <p:cNvSpPr>
            <a:spLocks noGrp="1"/>
          </p:cNvSpPr>
          <p:nvPr>
            <p:ph idx="1"/>
          </p:nvPr>
        </p:nvSpPr>
        <p:spPr>
          <a:xfrm>
            <a:off x="457200" y="838200"/>
            <a:ext cx="8001000" cy="5181600"/>
          </a:xfrm>
        </p:spPr>
        <p:txBody>
          <a:bodyPr>
            <a:normAutofit lnSpcReduction="10000"/>
          </a:bodyPr>
          <a:lstStyle/>
          <a:p>
            <a:pPr>
              <a:spcBef>
                <a:spcPts val="0"/>
              </a:spcBef>
              <a:defRPr/>
            </a:pPr>
            <a:r>
              <a:rPr lang="en-US" altLang="en-US" sz="2600" dirty="0" smtClean="0">
                <a:latin typeface="Arial" panose="020B0604020202020204" pitchFamily="34" charset="0"/>
                <a:ea typeface="ＭＳ Ｐゴシック" pitchFamily="34" charset="-128"/>
                <a:cs typeface="Arial" panose="020B0604020202020204" pitchFamily="34" charset="0"/>
              </a:rPr>
              <a:t>2 RCTs (6 citations) evaluating the DASH pattern met eligibility criteria.</a:t>
            </a:r>
          </a:p>
          <a:p>
            <a:pPr>
              <a:spcBef>
                <a:spcPts val="0"/>
              </a:spcBef>
              <a:defRPr/>
            </a:pPr>
            <a:r>
              <a:rPr lang="en-US" altLang="en-US" sz="2600" dirty="0" smtClean="0">
                <a:latin typeface="Arial" panose="020B0604020202020204" pitchFamily="34" charset="0"/>
                <a:ea typeface="ＭＳ Ｐゴシック" pitchFamily="34" charset="-128"/>
                <a:cs typeface="Arial" panose="020B0604020202020204" pitchFamily="34" charset="0"/>
              </a:rPr>
              <a:t>DASH dietary pattern description:</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sym typeface="Symbol" pitchFamily="18" charset="2"/>
              </a:rPr>
              <a:t>high </a:t>
            </a:r>
            <a:r>
              <a:rPr lang="en-US" altLang="en-US" sz="2600" dirty="0" smtClean="0">
                <a:latin typeface="Arial" panose="020B0604020202020204" pitchFamily="34" charset="0"/>
                <a:ea typeface="Geneva" charset="0"/>
                <a:cs typeface="Arial" panose="020B0604020202020204" pitchFamily="34" charset="0"/>
              </a:rPr>
              <a:t>in vegetables, fruits, and low-fat dairy products</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sym typeface="Symbol" pitchFamily="18" charset="2"/>
              </a:rPr>
              <a:t>high </a:t>
            </a:r>
            <a:r>
              <a:rPr lang="en-US" altLang="en-US" sz="2600" dirty="0" smtClean="0">
                <a:latin typeface="Arial" panose="020B0604020202020204" pitchFamily="34" charset="0"/>
                <a:ea typeface="Geneva" charset="0"/>
                <a:cs typeface="Arial" panose="020B0604020202020204" pitchFamily="34" charset="0"/>
              </a:rPr>
              <a:t>in whole grains, poultry, fish, and nuts</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sym typeface="Symbol" pitchFamily="18" charset="2"/>
              </a:rPr>
              <a:t>low in </a:t>
            </a:r>
            <a:r>
              <a:rPr lang="en-US" altLang="en-US" sz="2600" dirty="0" smtClean="0">
                <a:latin typeface="Arial" panose="020B0604020202020204" pitchFamily="34" charset="0"/>
                <a:ea typeface="Geneva" charset="0"/>
                <a:cs typeface="Arial" panose="020B0604020202020204" pitchFamily="34" charset="0"/>
              </a:rPr>
              <a:t>sweets, sugar-sweetened beverages, and red meats</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sym typeface="Symbol" pitchFamily="18" charset="2"/>
              </a:rPr>
              <a:t>low in </a:t>
            </a:r>
            <a:r>
              <a:rPr lang="en-US" altLang="en-US" sz="2600" dirty="0" smtClean="0">
                <a:latin typeface="Arial" panose="020B0604020202020204" pitchFamily="34" charset="0"/>
                <a:ea typeface="Geneva" charset="0"/>
                <a:cs typeface="Arial" panose="020B0604020202020204" pitchFamily="34" charset="0"/>
              </a:rPr>
              <a:t>saturated fat, total fat, and </a:t>
            </a:r>
          </a:p>
          <a:p>
            <a:pPr marL="457200" lvl="1" indent="0">
              <a:spcBef>
                <a:spcPts val="0"/>
              </a:spcBef>
              <a:buFontTx/>
              <a:buNone/>
              <a:defRPr/>
            </a:pPr>
            <a:r>
              <a:rPr lang="en-US" altLang="en-US" sz="2600" dirty="0">
                <a:latin typeface="Arial" panose="020B0604020202020204" pitchFamily="34" charset="0"/>
                <a:ea typeface="Geneva" charset="0"/>
                <a:cs typeface="Arial" panose="020B0604020202020204" pitchFamily="34" charset="0"/>
              </a:rPr>
              <a:t> </a:t>
            </a:r>
            <a:r>
              <a:rPr lang="en-US" altLang="en-US" sz="2600" dirty="0" smtClean="0">
                <a:latin typeface="Arial" panose="020B0604020202020204" pitchFamily="34" charset="0"/>
                <a:ea typeface="Geneva" charset="0"/>
                <a:cs typeface="Arial" panose="020B0604020202020204" pitchFamily="34" charset="0"/>
              </a:rPr>
              <a:t>  cholesterol</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sym typeface="Symbol" pitchFamily="18" charset="2"/>
              </a:rPr>
              <a:t>high </a:t>
            </a:r>
            <a:r>
              <a:rPr lang="en-US" altLang="en-US" sz="2600" dirty="0" smtClean="0">
                <a:latin typeface="Arial" panose="020B0604020202020204" pitchFamily="34" charset="0"/>
                <a:ea typeface="Geneva" charset="0"/>
                <a:cs typeface="Arial" panose="020B0604020202020204" pitchFamily="34" charset="0"/>
              </a:rPr>
              <a:t>in potassium, magnesium, </a:t>
            </a:r>
          </a:p>
          <a:p>
            <a:pPr marL="457200" lvl="1" indent="0">
              <a:spcBef>
                <a:spcPts val="0"/>
              </a:spcBef>
              <a:buFontTx/>
              <a:buNone/>
              <a:defRPr/>
            </a:pPr>
            <a:r>
              <a:rPr lang="en-US" altLang="en-US" sz="2600" dirty="0">
                <a:latin typeface="Arial" panose="020B0604020202020204" pitchFamily="34" charset="0"/>
                <a:ea typeface="Geneva" charset="0"/>
                <a:cs typeface="Arial" panose="020B0604020202020204" pitchFamily="34" charset="0"/>
              </a:rPr>
              <a:t> </a:t>
            </a:r>
            <a:r>
              <a:rPr lang="en-US" altLang="en-US" sz="2600" dirty="0" smtClean="0">
                <a:latin typeface="Arial" panose="020B0604020202020204" pitchFamily="34" charset="0"/>
                <a:ea typeface="Geneva" charset="0"/>
                <a:cs typeface="Arial" panose="020B0604020202020204" pitchFamily="34" charset="0"/>
              </a:rPr>
              <a:t>  calcium</a:t>
            </a:r>
          </a:p>
          <a:p>
            <a:pPr lvl="1">
              <a:spcBef>
                <a:spcPts val="0"/>
              </a:spcBef>
              <a:buFont typeface="Arial" panose="020B0604020202020204" pitchFamily="34" charset="0"/>
              <a:buChar char="•"/>
              <a:defRPr/>
            </a:pPr>
            <a:r>
              <a:rPr lang="en-US" altLang="en-US" sz="2600" dirty="0" smtClean="0">
                <a:latin typeface="Arial" panose="020B0604020202020204" pitchFamily="34" charset="0"/>
                <a:ea typeface="Geneva" charset="0"/>
                <a:cs typeface="Arial" panose="020B0604020202020204" pitchFamily="34" charset="0"/>
              </a:rPr>
              <a:t>rich in protein and fiber</a:t>
            </a:r>
          </a:p>
          <a:p>
            <a:pPr>
              <a:defRPr/>
            </a:pPr>
            <a:endParaRPr lang="en-US" altLang="en-US" dirty="0" smtClean="0">
              <a:ea typeface="ＭＳ Ｐゴシック" pitchFamily="34" charset="-128"/>
            </a:endParaRPr>
          </a:p>
        </p:txBody>
      </p:sp>
      <p:pic>
        <p:nvPicPr>
          <p:cNvPr id="1946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67175"/>
            <a:ext cx="2133600" cy="1724025"/>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68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85800" y="228600"/>
            <a:ext cx="7772400" cy="1143000"/>
          </a:xfrm>
        </p:spPr>
        <p:txBody>
          <a:bodyPr/>
          <a:lstStyle/>
          <a:p>
            <a:r>
              <a:rPr lang="en-US" altLang="en-US" sz="4000" b="1" smtClean="0">
                <a:solidFill>
                  <a:schemeClr val="accent2"/>
                </a:solidFill>
              </a:rPr>
              <a:t>DASH and BP</a:t>
            </a:r>
          </a:p>
        </p:txBody>
      </p:sp>
      <p:sp>
        <p:nvSpPr>
          <p:cNvPr id="2" name="Content Placeholder 1"/>
          <p:cNvSpPr>
            <a:spLocks noGrp="1"/>
          </p:cNvSpPr>
          <p:nvPr>
            <p:ph idx="1"/>
          </p:nvPr>
        </p:nvSpPr>
        <p:spPr>
          <a:xfrm>
            <a:off x="304800" y="1371600"/>
            <a:ext cx="8001000" cy="41148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When </a:t>
            </a:r>
            <a:r>
              <a:rPr lang="en-US" sz="2600" dirty="0">
                <a:latin typeface="Arial" panose="020B0604020202020204" pitchFamily="34" charset="0"/>
                <a:ea typeface="ＭＳ Ｐゴシック" charset="0"/>
                <a:cs typeface="Arial" panose="020B0604020202020204" pitchFamily="34" charset="0"/>
              </a:rPr>
              <a:t>all food was supplied to adults with </a:t>
            </a:r>
            <a:r>
              <a:rPr lang="en-US" sz="2600" dirty="0" smtClean="0">
                <a:latin typeface="Arial" panose="020B0604020202020204" pitchFamily="34" charset="0"/>
                <a:ea typeface="ＭＳ Ｐゴシック" charset="0"/>
                <a:cs typeface="Arial" panose="020B0604020202020204" pitchFamily="34" charset="0"/>
              </a:rPr>
              <a:t>BP </a:t>
            </a:r>
            <a:r>
              <a:rPr lang="en-US" sz="2600" dirty="0">
                <a:latin typeface="Arial" panose="020B0604020202020204" pitchFamily="34" charset="0"/>
                <a:ea typeface="ＭＳ Ｐゴシック" charset="0"/>
                <a:cs typeface="Arial" panose="020B0604020202020204" pitchFamily="34" charset="0"/>
              </a:rPr>
              <a:t>120–159/80–95 </a:t>
            </a:r>
            <a:r>
              <a:rPr lang="en-US" sz="2600" dirty="0" smtClean="0">
                <a:latin typeface="Arial" panose="020B0604020202020204" pitchFamily="34" charset="0"/>
                <a:ea typeface="ＭＳ Ｐゴシック" charset="0"/>
                <a:cs typeface="Arial" panose="020B0604020202020204" pitchFamily="34" charset="0"/>
              </a:rPr>
              <a:t>mm Hg </a:t>
            </a:r>
            <a:r>
              <a:rPr lang="en-US" sz="2600" dirty="0">
                <a:latin typeface="Arial" panose="020B0604020202020204" pitchFamily="34" charset="0"/>
                <a:ea typeface="ＭＳ Ｐゴシック" charset="0"/>
                <a:cs typeface="Arial" panose="020B0604020202020204" pitchFamily="34" charset="0"/>
              </a:rPr>
              <a:t>and both body weight and sodium intake were kept stable, the DASH dietary pattern, </a:t>
            </a:r>
            <a:r>
              <a:rPr lang="en-US" sz="2600" dirty="0" smtClean="0">
                <a:latin typeface="Arial" panose="020B0604020202020204" pitchFamily="34" charset="0"/>
                <a:ea typeface="ＭＳ Ｐゴシック" charset="0"/>
                <a:cs typeface="Arial" panose="020B0604020202020204" pitchFamily="34" charset="0"/>
              </a:rPr>
              <a:t>compared with </a:t>
            </a:r>
            <a:r>
              <a:rPr lang="en-US" sz="2600" dirty="0">
                <a:latin typeface="Arial" panose="020B0604020202020204" pitchFamily="34" charset="0"/>
                <a:ea typeface="ＭＳ Ｐゴシック" charset="0"/>
                <a:cs typeface="Arial" panose="020B0604020202020204" pitchFamily="34" charset="0"/>
              </a:rPr>
              <a:t>a typical American diet of the </a:t>
            </a:r>
            <a:r>
              <a:rPr lang="en-US" sz="2600" dirty="0" smtClean="0">
                <a:latin typeface="Arial" panose="020B0604020202020204" pitchFamily="34" charset="0"/>
                <a:ea typeface="ＭＳ Ｐゴシック" charset="0"/>
                <a:cs typeface="Arial" panose="020B0604020202020204" pitchFamily="34" charset="0"/>
              </a:rPr>
              <a:t>1990s</a:t>
            </a:r>
            <a:r>
              <a:rPr lang="en-US" sz="2600" dirty="0">
                <a:latin typeface="Arial" panose="020B0604020202020204" pitchFamily="34" charset="0"/>
                <a:ea typeface="ＭＳ Ｐゴシック" charset="0"/>
                <a:cs typeface="Arial" panose="020B0604020202020204" pitchFamily="34" charset="0"/>
              </a:rPr>
              <a:t>:</a:t>
            </a:r>
            <a:endParaRPr lang="en-US" sz="2600" dirty="0" smtClean="0">
              <a:latin typeface="Arial" panose="020B0604020202020204" pitchFamily="34" charset="0"/>
              <a:ea typeface="ＭＳ Ｐゴシック" charset="0"/>
              <a:cs typeface="Arial" panose="020B0604020202020204" pitchFamily="34" charset="0"/>
            </a:endParaRP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5–6/3 mm Hg  </a:t>
            </a: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E</a:t>
            </a:r>
            <a:r>
              <a:rPr lang="en-US" sz="2600" i="1" dirty="0" smtClean="0">
                <a:latin typeface="Arial" panose="020B0604020202020204" pitchFamily="34" charset="0"/>
                <a:ea typeface="ＭＳ Ｐゴシック" charset="0"/>
                <a:cs typeface="Arial" panose="020B0604020202020204" pitchFamily="34" charset="0"/>
              </a:rPr>
              <a:t>vidence: High</a:t>
            </a:r>
          </a:p>
          <a:p>
            <a:pPr>
              <a:defRPr/>
            </a:pPr>
            <a:endParaRPr lang="en-US" sz="2400" b="1" i="1" dirty="0">
              <a:ea typeface="ＭＳ Ｐゴシック" charset="0"/>
            </a:endParaRPr>
          </a:p>
          <a:p>
            <a:pPr>
              <a:buFontTx/>
              <a:buNone/>
              <a:defRPr/>
            </a:pPr>
            <a:r>
              <a:rPr lang="en-US" sz="2400" b="1" dirty="0" smtClean="0">
                <a:solidFill>
                  <a:srgbClr val="C0143C"/>
                </a:solidFill>
                <a:ea typeface="ＭＳ Ｐゴシック" charset="0"/>
              </a:rPr>
              <a:t>	</a:t>
            </a:r>
            <a:endParaRPr lang="en-US" sz="3600" b="1" dirty="0">
              <a:ea typeface="ＭＳ Ｐゴシック" charset="0"/>
            </a:endParaRPr>
          </a:p>
        </p:txBody>
      </p:sp>
      <p:pic>
        <p:nvPicPr>
          <p:cNvPr id="2048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0400"/>
            <a:ext cx="2438400" cy="19050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55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5613" y="369888"/>
            <a:ext cx="8231187" cy="1230312"/>
          </a:xfrm>
        </p:spPr>
        <p:txBody>
          <a:bodyPr>
            <a:normAutofit fontScale="90000"/>
          </a:bodyPr>
          <a:lstStyle/>
          <a:p>
            <a:r>
              <a:rPr lang="en-US" altLang="en-US"/>
              <a:t>Men participating in the Ni-Hon-San study*</a:t>
            </a:r>
            <a:r>
              <a:rPr lang="en-US" altLang="en-US">
                <a:solidFill>
                  <a:schemeClr val="tx1"/>
                </a:solidFill>
              </a:rPr>
              <a:t/>
            </a:r>
            <a:br>
              <a:rPr lang="en-US" altLang="en-US">
                <a:solidFill>
                  <a:schemeClr val="tx1"/>
                </a:solidFill>
              </a:rPr>
            </a:br>
            <a:endParaRPr lang="en-US" altLang="en-US">
              <a:solidFill>
                <a:schemeClr val="tx1"/>
              </a:solidFill>
            </a:endParaRPr>
          </a:p>
        </p:txBody>
      </p:sp>
      <p:sp>
        <p:nvSpPr>
          <p:cNvPr id="77827" name="Text Box 3"/>
          <p:cNvSpPr txBox="1">
            <a:spLocks noChangeArrowheads="1"/>
          </p:cNvSpPr>
          <p:nvPr/>
        </p:nvSpPr>
        <p:spPr bwMode="auto">
          <a:xfrm>
            <a:off x="406400" y="2413000"/>
            <a:ext cx="85344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61963">
              <a:defRPr sz="2400">
                <a:solidFill>
                  <a:schemeClr val="tx1"/>
                </a:solidFill>
                <a:latin typeface="Times New Roman" pitchFamily="18" charset="0"/>
              </a:defRPr>
            </a:lvl1pPr>
            <a:lvl2pPr defTabSz="461963">
              <a:defRPr sz="2400">
                <a:solidFill>
                  <a:schemeClr val="tx1"/>
                </a:solidFill>
                <a:latin typeface="Times New Roman" pitchFamily="18" charset="0"/>
              </a:defRPr>
            </a:lvl2pPr>
            <a:lvl3pPr defTabSz="461963">
              <a:defRPr sz="2400">
                <a:solidFill>
                  <a:schemeClr val="tx1"/>
                </a:solidFill>
                <a:latin typeface="Times New Roman" pitchFamily="18" charset="0"/>
              </a:defRPr>
            </a:lvl3pPr>
            <a:lvl4pPr defTabSz="461963">
              <a:defRPr sz="2400">
                <a:solidFill>
                  <a:schemeClr val="tx1"/>
                </a:solidFill>
                <a:latin typeface="Times New Roman" pitchFamily="18" charset="0"/>
              </a:defRPr>
            </a:lvl4pPr>
            <a:lvl5pPr defTabSz="461963">
              <a:defRPr sz="2400">
                <a:solidFill>
                  <a:schemeClr val="tx1"/>
                </a:solidFill>
                <a:latin typeface="Times New Roman" pitchFamily="18" charset="0"/>
              </a:defRPr>
            </a:lvl5pPr>
            <a:lvl6pPr defTabSz="461963" eaLnBrk="0" fontAlgn="base" hangingPunct="0">
              <a:spcBef>
                <a:spcPct val="0"/>
              </a:spcBef>
              <a:spcAft>
                <a:spcPct val="0"/>
              </a:spcAft>
              <a:defRPr sz="2400">
                <a:solidFill>
                  <a:schemeClr val="tx1"/>
                </a:solidFill>
                <a:latin typeface="Times New Roman" pitchFamily="18" charset="0"/>
              </a:defRPr>
            </a:lvl6pPr>
            <a:lvl7pPr defTabSz="461963" eaLnBrk="0" fontAlgn="base" hangingPunct="0">
              <a:spcBef>
                <a:spcPct val="0"/>
              </a:spcBef>
              <a:spcAft>
                <a:spcPct val="0"/>
              </a:spcAft>
              <a:defRPr sz="2400">
                <a:solidFill>
                  <a:schemeClr val="tx1"/>
                </a:solidFill>
                <a:latin typeface="Times New Roman" pitchFamily="18" charset="0"/>
              </a:defRPr>
            </a:lvl7pPr>
            <a:lvl8pPr defTabSz="461963" eaLnBrk="0" fontAlgn="base" hangingPunct="0">
              <a:spcBef>
                <a:spcPct val="0"/>
              </a:spcBef>
              <a:spcAft>
                <a:spcPct val="0"/>
              </a:spcAft>
              <a:defRPr sz="2400">
                <a:solidFill>
                  <a:schemeClr val="tx1"/>
                </a:solidFill>
                <a:latin typeface="Times New Roman" pitchFamily="18" charset="0"/>
              </a:defRPr>
            </a:lvl8pPr>
            <a:lvl9pPr defTabSz="461963" eaLnBrk="0" fontAlgn="base" hangingPunct="0">
              <a:spcBef>
                <a:spcPct val="0"/>
              </a:spcBef>
              <a:spcAft>
                <a:spcPct val="0"/>
              </a:spcAft>
              <a:defRPr sz="2400">
                <a:solidFill>
                  <a:schemeClr val="tx1"/>
                </a:solidFill>
                <a:latin typeface="Times New Roman" pitchFamily="18" charset="0"/>
              </a:defRPr>
            </a:lvl9pPr>
          </a:lstStyle>
          <a:p>
            <a:pPr>
              <a:spcAft>
                <a:spcPct val="30000"/>
              </a:spcAft>
            </a:pPr>
            <a:r>
              <a:rPr lang="en-US" altLang="en-US" sz="2200" b="1">
                <a:effectLst>
                  <a:outerShdw blurRad="38100" dist="38100" dir="2700000" algn="tl">
                    <a:srgbClr val="000000"/>
                  </a:outerShdw>
                </a:effectLst>
                <a:latin typeface="Arial" charset="0"/>
              </a:rPr>
              <a:t>Age (years)			 			  57		     54		     52</a:t>
            </a:r>
          </a:p>
          <a:p>
            <a:pPr>
              <a:spcAft>
                <a:spcPct val="30000"/>
              </a:spcAft>
            </a:pPr>
            <a:r>
              <a:rPr lang="en-US" altLang="en-US" sz="2200" b="1">
                <a:effectLst>
                  <a:outerShdw blurRad="38100" dist="38100" dir="2700000" algn="tl">
                    <a:srgbClr val="000000"/>
                  </a:outerShdw>
                </a:effectLst>
                <a:latin typeface="Arial" charset="0"/>
              </a:rPr>
              <a:t>Weight (kg)			 			  55		     63		     66</a:t>
            </a:r>
          </a:p>
          <a:p>
            <a:pPr>
              <a:spcAft>
                <a:spcPct val="30000"/>
              </a:spcAft>
            </a:pPr>
            <a:r>
              <a:rPr lang="en-US" altLang="en-US" sz="2200" b="1">
                <a:effectLst>
                  <a:outerShdw blurRad="38100" dist="38100" dir="2700000" algn="tl">
                    <a:srgbClr val="000000"/>
                  </a:outerShdw>
                </a:effectLst>
                <a:latin typeface="Arial" charset="0"/>
              </a:rPr>
              <a:t>Serum cholesterol (mg/dL)		181		   218		   228</a:t>
            </a:r>
          </a:p>
          <a:p>
            <a:pPr>
              <a:spcAft>
                <a:spcPct val="30000"/>
              </a:spcAft>
            </a:pPr>
            <a:r>
              <a:rPr lang="en-US" altLang="en-US" sz="2200" b="1">
                <a:effectLst>
                  <a:outerShdw blurRad="38100" dist="38100" dir="2700000" algn="tl">
                    <a:srgbClr val="000000"/>
                  </a:outerShdw>
                </a:effectLst>
                <a:latin typeface="Arial" charset="0"/>
              </a:rPr>
              <a:t>Dietary fat (% of calories) 		  15		     33		     38</a:t>
            </a:r>
          </a:p>
          <a:p>
            <a:pPr>
              <a:spcAft>
                <a:spcPct val="30000"/>
              </a:spcAft>
            </a:pPr>
            <a:r>
              <a:rPr lang="en-US" altLang="en-US" sz="2200" b="1">
                <a:effectLst>
                  <a:outerShdw blurRad="38100" dist="38100" dir="2700000" algn="tl">
                    <a:srgbClr val="000000"/>
                  </a:outerShdw>
                </a:effectLst>
                <a:latin typeface="Arial" charset="0"/>
              </a:rPr>
              <a:t>Dietary protein (%)				  14		     17		     16</a:t>
            </a:r>
          </a:p>
          <a:p>
            <a:pPr>
              <a:spcAft>
                <a:spcPct val="30000"/>
              </a:spcAft>
            </a:pPr>
            <a:r>
              <a:rPr lang="en-US" altLang="en-US" sz="2200" b="1">
                <a:effectLst>
                  <a:outerShdw blurRad="38100" dist="38100" dir="2700000" algn="tl">
                    <a:srgbClr val="000000"/>
                  </a:outerShdw>
                </a:effectLst>
                <a:latin typeface="Arial" charset="0"/>
              </a:rPr>
              <a:t>Dietary carbohydrate (%)	  	  63		     46		     44</a:t>
            </a:r>
          </a:p>
          <a:p>
            <a:pPr>
              <a:spcAft>
                <a:spcPct val="30000"/>
              </a:spcAft>
            </a:pPr>
            <a:r>
              <a:rPr lang="en-US" altLang="en-US" sz="2200" b="1">
                <a:effectLst>
                  <a:outerShdw blurRad="38100" dist="38100" dir="2700000" algn="tl">
                    <a:srgbClr val="000000"/>
                  </a:outerShdw>
                </a:effectLst>
                <a:latin typeface="Arial" charset="0"/>
              </a:rPr>
              <a:t>Alcohol (%)			 			    9		       4		       3</a:t>
            </a:r>
          </a:p>
          <a:p>
            <a:r>
              <a:rPr lang="en-US" altLang="en-US" sz="2200" b="1">
                <a:effectLst>
                  <a:outerShdw blurRad="38100" dist="38100" dir="2700000" algn="tl">
                    <a:srgbClr val="000000"/>
                  </a:outerShdw>
                </a:effectLst>
                <a:latin typeface="Arial" charset="0"/>
              </a:rPr>
              <a:t>5-yr CHD mortality rate			 1.3		    2.2		    3.7</a:t>
            </a:r>
          </a:p>
          <a:p>
            <a:r>
              <a:rPr lang="en-US" altLang="en-US" sz="2200" b="1">
                <a:effectLst>
                  <a:outerShdw blurRad="38100" dist="38100" dir="2700000" algn="tl">
                    <a:srgbClr val="000000"/>
                  </a:outerShdw>
                </a:effectLst>
                <a:latin typeface="Arial" charset="0"/>
              </a:rPr>
              <a:t> (per 1,000)</a:t>
            </a:r>
          </a:p>
        </p:txBody>
      </p:sp>
      <p:sp>
        <p:nvSpPr>
          <p:cNvPr id="77828" name="Text Box 4"/>
          <p:cNvSpPr txBox="1">
            <a:spLocks noChangeArrowheads="1"/>
          </p:cNvSpPr>
          <p:nvPr/>
        </p:nvSpPr>
        <p:spPr bwMode="auto">
          <a:xfrm>
            <a:off x="5676900" y="1422400"/>
            <a:ext cx="15843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1">
                <a:solidFill>
                  <a:schemeClr val="accent2"/>
                </a:solidFill>
                <a:effectLst>
                  <a:outerShdw blurRad="38100" dist="38100" dir="2700000" algn="tl">
                    <a:srgbClr val="000000"/>
                  </a:outerShdw>
                </a:effectLst>
                <a:latin typeface="Arial" charset="0"/>
              </a:rPr>
              <a:t>Residence</a:t>
            </a:r>
          </a:p>
        </p:txBody>
      </p:sp>
      <p:sp>
        <p:nvSpPr>
          <p:cNvPr id="77829" name="Text Box 5"/>
          <p:cNvSpPr txBox="1">
            <a:spLocks noChangeArrowheads="1"/>
          </p:cNvSpPr>
          <p:nvPr/>
        </p:nvSpPr>
        <p:spPr bwMode="auto">
          <a:xfrm>
            <a:off x="4457700" y="1879600"/>
            <a:ext cx="42465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61963">
              <a:defRPr sz="2400">
                <a:solidFill>
                  <a:schemeClr val="tx1"/>
                </a:solidFill>
                <a:latin typeface="Times New Roman" pitchFamily="18" charset="0"/>
              </a:defRPr>
            </a:lvl1pPr>
            <a:lvl2pPr defTabSz="461963">
              <a:defRPr sz="2400">
                <a:solidFill>
                  <a:schemeClr val="tx1"/>
                </a:solidFill>
                <a:latin typeface="Times New Roman" pitchFamily="18" charset="0"/>
              </a:defRPr>
            </a:lvl2pPr>
            <a:lvl3pPr defTabSz="461963">
              <a:defRPr sz="2400">
                <a:solidFill>
                  <a:schemeClr val="tx1"/>
                </a:solidFill>
                <a:latin typeface="Times New Roman" pitchFamily="18" charset="0"/>
              </a:defRPr>
            </a:lvl3pPr>
            <a:lvl4pPr defTabSz="461963">
              <a:defRPr sz="2400">
                <a:solidFill>
                  <a:schemeClr val="tx1"/>
                </a:solidFill>
                <a:latin typeface="Times New Roman" pitchFamily="18" charset="0"/>
              </a:defRPr>
            </a:lvl4pPr>
            <a:lvl5pPr defTabSz="461963">
              <a:defRPr sz="2400">
                <a:solidFill>
                  <a:schemeClr val="tx1"/>
                </a:solidFill>
                <a:latin typeface="Times New Roman" pitchFamily="18" charset="0"/>
              </a:defRPr>
            </a:lvl5pPr>
            <a:lvl6pPr defTabSz="461963" eaLnBrk="0" fontAlgn="base" hangingPunct="0">
              <a:spcBef>
                <a:spcPct val="0"/>
              </a:spcBef>
              <a:spcAft>
                <a:spcPct val="0"/>
              </a:spcAft>
              <a:defRPr sz="2400">
                <a:solidFill>
                  <a:schemeClr val="tx1"/>
                </a:solidFill>
                <a:latin typeface="Times New Roman" pitchFamily="18" charset="0"/>
              </a:defRPr>
            </a:lvl6pPr>
            <a:lvl7pPr defTabSz="461963" eaLnBrk="0" fontAlgn="base" hangingPunct="0">
              <a:spcBef>
                <a:spcPct val="0"/>
              </a:spcBef>
              <a:spcAft>
                <a:spcPct val="0"/>
              </a:spcAft>
              <a:defRPr sz="2400">
                <a:solidFill>
                  <a:schemeClr val="tx1"/>
                </a:solidFill>
                <a:latin typeface="Times New Roman" pitchFamily="18" charset="0"/>
              </a:defRPr>
            </a:lvl7pPr>
            <a:lvl8pPr defTabSz="461963" eaLnBrk="0" fontAlgn="base" hangingPunct="0">
              <a:spcBef>
                <a:spcPct val="0"/>
              </a:spcBef>
              <a:spcAft>
                <a:spcPct val="0"/>
              </a:spcAft>
              <a:defRPr sz="2400">
                <a:solidFill>
                  <a:schemeClr val="tx1"/>
                </a:solidFill>
                <a:latin typeface="Times New Roman" pitchFamily="18" charset="0"/>
              </a:defRPr>
            </a:lvl8pPr>
            <a:lvl9pPr defTabSz="461963" eaLnBrk="0" fontAlgn="base" hangingPunct="0">
              <a:spcBef>
                <a:spcPct val="0"/>
              </a:spcBef>
              <a:spcAft>
                <a:spcPct val="0"/>
              </a:spcAft>
              <a:defRPr sz="2400">
                <a:solidFill>
                  <a:schemeClr val="tx1"/>
                </a:solidFill>
                <a:latin typeface="Times New Roman" pitchFamily="18" charset="0"/>
              </a:defRPr>
            </a:lvl9pPr>
          </a:lstStyle>
          <a:p>
            <a:r>
              <a:rPr lang="en-US" altLang="en-US" sz="2200" b="1">
                <a:effectLst>
                  <a:outerShdw blurRad="38100" dist="38100" dir="2700000" algn="tl">
                    <a:srgbClr val="000000"/>
                  </a:outerShdw>
                </a:effectLst>
                <a:latin typeface="Arial" charset="0"/>
              </a:rPr>
              <a:t>Japan		 Hawaii	California</a:t>
            </a:r>
          </a:p>
        </p:txBody>
      </p:sp>
      <p:sp>
        <p:nvSpPr>
          <p:cNvPr id="77830" name="Text Box 6"/>
          <p:cNvSpPr txBox="1">
            <a:spLocks noChangeArrowheads="1"/>
          </p:cNvSpPr>
          <p:nvPr/>
        </p:nvSpPr>
        <p:spPr bwMode="auto">
          <a:xfrm>
            <a:off x="482600" y="6478588"/>
            <a:ext cx="662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charset="0"/>
              </a:rPr>
              <a:t>*Data from Kato et al. </a:t>
            </a:r>
            <a:r>
              <a:rPr lang="en-US" altLang="en-US" sz="1400" i="1">
                <a:latin typeface="Arial" charset="0"/>
              </a:rPr>
              <a:t>Am J Epidemiol</a:t>
            </a:r>
            <a:r>
              <a:rPr lang="en-US" altLang="en-US" sz="1400">
                <a:latin typeface="Arial" charset="0"/>
              </a:rPr>
              <a:t> 1973;97:372. CHD, coronary heart disease.</a:t>
            </a:r>
          </a:p>
        </p:txBody>
      </p:sp>
      <p:sp>
        <p:nvSpPr>
          <p:cNvPr id="77831" name="Line 7"/>
          <p:cNvSpPr>
            <a:spLocks noChangeShapeType="1"/>
          </p:cNvSpPr>
          <p:nvPr/>
        </p:nvSpPr>
        <p:spPr bwMode="auto">
          <a:xfrm>
            <a:off x="381000" y="62992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2" name="Line 8"/>
          <p:cNvSpPr>
            <a:spLocks noChangeShapeType="1"/>
          </p:cNvSpPr>
          <p:nvPr/>
        </p:nvSpPr>
        <p:spPr bwMode="auto">
          <a:xfrm>
            <a:off x="381000" y="23495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3" name="Line 9"/>
          <p:cNvSpPr>
            <a:spLocks noChangeShapeType="1"/>
          </p:cNvSpPr>
          <p:nvPr/>
        </p:nvSpPr>
        <p:spPr bwMode="auto">
          <a:xfrm>
            <a:off x="381000" y="1346200"/>
            <a:ext cx="83756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271757992"/>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685800" y="76200"/>
            <a:ext cx="7772400" cy="1143000"/>
          </a:xfrm>
        </p:spPr>
        <p:txBody>
          <a:bodyPr/>
          <a:lstStyle/>
          <a:p>
            <a:r>
              <a:rPr lang="en-US" altLang="en-US" sz="4000" b="1" smtClean="0">
                <a:solidFill>
                  <a:schemeClr val="accent2"/>
                </a:solidFill>
              </a:rPr>
              <a:t>DASH and Lipids</a:t>
            </a:r>
          </a:p>
        </p:txBody>
      </p:sp>
      <p:sp>
        <p:nvSpPr>
          <p:cNvPr id="2" name="Content Placeholder 1"/>
          <p:cNvSpPr>
            <a:spLocks noGrp="1"/>
          </p:cNvSpPr>
          <p:nvPr>
            <p:ph idx="1"/>
          </p:nvPr>
        </p:nvSpPr>
        <p:spPr>
          <a:xfrm>
            <a:off x="228600" y="685800"/>
            <a:ext cx="8229600" cy="4114800"/>
          </a:xfrm>
        </p:spPr>
        <p:txBody>
          <a:bodyPr>
            <a:normAutofit fontScale="92500" lnSpcReduction="10000"/>
          </a:bodyPr>
          <a:lstStyle/>
          <a:p>
            <a:pPr>
              <a:buFontTx/>
              <a:buNone/>
              <a:defRPr/>
            </a:pPr>
            <a:r>
              <a:rPr lang="en-US" sz="2600" dirty="0" smtClean="0">
                <a:latin typeface="Arial" panose="020B0604020202020204" pitchFamily="34" charset="0"/>
                <a:ea typeface="ＭＳ Ｐゴシック" charset="0"/>
                <a:cs typeface="Arial" panose="020B0604020202020204" pitchFamily="34" charset="0"/>
              </a:rPr>
              <a:t>	</a:t>
            </a:r>
            <a:endParaRPr lang="en-US" sz="2600" i="1" dirty="0">
              <a:latin typeface="Arial" panose="020B0604020202020204" pitchFamily="34" charset="0"/>
              <a:ea typeface="ＭＳ Ｐゴシック" charset="0"/>
              <a:cs typeface="Arial" panose="020B0604020202020204" pitchFamily="34" charset="0"/>
            </a:endParaRP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When </a:t>
            </a:r>
            <a:r>
              <a:rPr lang="en-US" sz="2600" dirty="0">
                <a:latin typeface="Arial" panose="020B0604020202020204" pitchFamily="34" charset="0"/>
                <a:ea typeface="ＭＳ Ｐゴシック" charset="0"/>
                <a:cs typeface="Arial" panose="020B0604020202020204" pitchFamily="34" charset="0"/>
              </a:rPr>
              <a:t>food was supplied to adults with a total cholesterol level &lt;260 </a:t>
            </a:r>
            <a:r>
              <a:rPr lang="en-US" sz="2600" dirty="0" smtClean="0">
                <a:latin typeface="Arial" panose="020B0604020202020204" pitchFamily="34" charset="0"/>
                <a:ea typeface="ＭＳ Ｐゴシック" charset="0"/>
                <a:cs typeface="Arial" panose="020B0604020202020204" pitchFamily="34" charset="0"/>
              </a:rPr>
              <a:t>mg/dL and LDL-C level &lt;160 mg/dL </a:t>
            </a:r>
            <a:r>
              <a:rPr lang="en-US" sz="2600" dirty="0">
                <a:latin typeface="Arial" panose="020B0604020202020204" pitchFamily="34" charset="0"/>
                <a:ea typeface="ＭＳ Ｐゴシック" charset="0"/>
                <a:cs typeface="Arial" panose="020B0604020202020204" pitchFamily="34" charset="0"/>
              </a:rPr>
              <a:t>and body weight was kept stable, the DASH dietary pattern, </a:t>
            </a:r>
            <a:r>
              <a:rPr lang="en-US" sz="2600" dirty="0" smtClean="0">
                <a:latin typeface="Arial" panose="020B0604020202020204" pitchFamily="34" charset="0"/>
                <a:ea typeface="ＭＳ Ｐゴシック" charset="0"/>
                <a:cs typeface="Arial" panose="020B0604020202020204" pitchFamily="34" charset="0"/>
              </a:rPr>
              <a:t>compared with </a:t>
            </a:r>
            <a:r>
              <a:rPr lang="en-US" sz="2600" dirty="0">
                <a:latin typeface="Arial" panose="020B0604020202020204" pitchFamily="34" charset="0"/>
                <a:ea typeface="ＭＳ Ｐゴシック" charset="0"/>
                <a:cs typeface="Arial" panose="020B0604020202020204" pitchFamily="34" charset="0"/>
              </a:rPr>
              <a:t>a typical </a:t>
            </a:r>
            <a:r>
              <a:rPr lang="en-US" sz="2600" dirty="0" smtClean="0">
                <a:latin typeface="Arial" panose="020B0604020202020204" pitchFamily="34" charset="0"/>
                <a:ea typeface="ＭＳ Ｐゴシック" charset="0"/>
                <a:cs typeface="Arial" panose="020B0604020202020204" pitchFamily="34" charset="0"/>
              </a:rPr>
              <a:t>American </a:t>
            </a:r>
            <a:r>
              <a:rPr lang="en-US" sz="2600" dirty="0">
                <a:latin typeface="Arial" panose="020B0604020202020204" pitchFamily="34" charset="0"/>
                <a:ea typeface="ＭＳ Ｐゴシック" charset="0"/>
                <a:cs typeface="Arial" panose="020B0604020202020204" pitchFamily="34" charset="0"/>
              </a:rPr>
              <a:t>diet of the </a:t>
            </a:r>
            <a:r>
              <a:rPr lang="en-US" sz="2600" dirty="0" smtClean="0">
                <a:latin typeface="Arial" panose="020B0604020202020204" pitchFamily="34" charset="0"/>
                <a:ea typeface="ＭＳ Ｐゴシック" charset="0"/>
                <a:cs typeface="Arial" panose="020B0604020202020204" pitchFamily="34" charset="0"/>
              </a:rPr>
              <a:t>1990s</a:t>
            </a:r>
            <a:r>
              <a:rPr lang="en-US" sz="2600" dirty="0">
                <a:latin typeface="Arial" panose="020B0604020202020204" pitchFamily="34" charset="0"/>
                <a:ea typeface="ＭＳ Ｐゴシック" charset="0"/>
                <a:cs typeface="Arial" panose="020B0604020202020204" pitchFamily="34" charset="0"/>
              </a:rPr>
              <a:t>:</a:t>
            </a:r>
            <a:endParaRPr lang="en-US" sz="2600" dirty="0" smtClean="0">
              <a:latin typeface="Arial" panose="020B0604020202020204" pitchFamily="34" charset="0"/>
              <a:ea typeface="ＭＳ Ｐゴシック" charset="0"/>
              <a:cs typeface="Arial" panose="020B0604020202020204" pitchFamily="34" charset="0"/>
            </a:endParaRP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LDL-C by 11 mg/dL</a:t>
            </a: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HDL-C by 4 mg/dL</a:t>
            </a:r>
          </a:p>
          <a:p>
            <a:pPr marL="914400" lvl="2" indent="0">
              <a:buFontTx/>
              <a:buNone/>
              <a:defRPr/>
            </a:pPr>
            <a:r>
              <a:rPr lang="en-US" sz="2600" dirty="0" smtClean="0">
                <a:latin typeface="Arial" panose="020B0604020202020204" pitchFamily="34" charset="0"/>
                <a:cs typeface="Arial" panose="020B0604020202020204" pitchFamily="34" charset="0"/>
              </a:rPr>
              <a:t> •  no effect on TG  </a:t>
            </a:r>
            <a:endParaRPr lang="en-US" sz="2600" dirty="0">
              <a:latin typeface="Arial" panose="020B0604020202020204" pitchFamily="34" charset="0"/>
              <a:cs typeface="Arial" panose="020B0604020202020204" pitchFamily="34" charset="0"/>
            </a:endParaRPr>
          </a:p>
          <a:p>
            <a:pPr>
              <a:buFontTx/>
              <a:buNone/>
              <a:defRPr/>
            </a:pP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 High</a:t>
            </a: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sz="2400" i="1" dirty="0">
              <a:ea typeface="ＭＳ Ｐゴシック" charset="0"/>
            </a:endParaRPr>
          </a:p>
          <a:p>
            <a:pPr>
              <a:defRPr/>
            </a:pPr>
            <a:endParaRPr lang="en-US" sz="3600" dirty="0">
              <a:ea typeface="ＭＳ Ｐゴシック" charset="0"/>
            </a:endParaRPr>
          </a:p>
        </p:txBody>
      </p:sp>
      <p:pic>
        <p:nvPicPr>
          <p:cNvPr id="2150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76600"/>
            <a:ext cx="2514600" cy="22098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6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2400"/>
            <a:ext cx="9144000" cy="1143000"/>
          </a:xfrm>
        </p:spPr>
        <p:txBody>
          <a:bodyPr/>
          <a:lstStyle/>
          <a:p>
            <a:r>
              <a:rPr lang="en-US" altLang="en-US" sz="4000" b="1" smtClean="0">
                <a:solidFill>
                  <a:schemeClr val="accent2"/>
                </a:solidFill>
              </a:rPr>
              <a:t>DASH Subpopulations and BP</a:t>
            </a:r>
            <a:endParaRPr lang="en-US" altLang="en-US" sz="4000" smtClean="0">
              <a:solidFill>
                <a:schemeClr val="accent2"/>
              </a:solidFill>
            </a:endParaRPr>
          </a:p>
        </p:txBody>
      </p:sp>
      <p:sp>
        <p:nvSpPr>
          <p:cNvPr id="3" name="Content Placeholder 2"/>
          <p:cNvSpPr>
            <a:spLocks noGrp="1"/>
          </p:cNvSpPr>
          <p:nvPr>
            <p:ph idx="1"/>
          </p:nvPr>
        </p:nvSpPr>
        <p:spPr>
          <a:xfrm>
            <a:off x="304800" y="1295400"/>
            <a:ext cx="8610600" cy="4114800"/>
          </a:xfrm>
        </p:spPr>
        <p:txBody>
          <a:bodyPr>
            <a:normAutofit fontScale="92500" lnSpcReduction="10000"/>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When all food was supplied to adults with BP 120–159/80–95 mm Hg and body weight was kept stable, the DASH dietary pattern, compared with the typical American diet of the 1990s,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in: </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women and men</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African-American and non–African-American adults </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older and younger adults</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hypertensive and nonhypertensive adults</a:t>
            </a:r>
            <a:endParaRPr lang="en-US" sz="2600" i="1" dirty="0" smtClean="0">
              <a:latin typeface="Arial" panose="020B0604020202020204" pitchFamily="34" charset="0"/>
              <a:cs typeface="Arial" panose="020B0604020202020204" pitchFamily="34" charset="0"/>
            </a:endParaRPr>
          </a:p>
          <a:p>
            <a:pPr marL="0" indent="0">
              <a:buFontTx/>
              <a:buNone/>
              <a:defRPr/>
            </a:pPr>
            <a:endParaRPr lang="en-US" sz="2600" i="1" dirty="0" smtClean="0">
              <a:latin typeface="Arial" panose="020B0604020202020204" pitchFamily="34" charset="0"/>
              <a:ea typeface="ＭＳ Ｐゴシック" charset="0"/>
              <a:cs typeface="Arial" panose="020B0604020202020204" pitchFamily="34" charset="0"/>
            </a:endParaRPr>
          </a:p>
          <a:p>
            <a:pPr>
              <a:buFontTx/>
              <a:buNone/>
              <a:defRPr/>
            </a:pP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Strength of </a:t>
            </a:r>
            <a:r>
              <a:rPr lang="en-US" sz="2600" i="1" dirty="0">
                <a:latin typeface="Arial" panose="020B0604020202020204" pitchFamily="34" charset="0"/>
                <a:ea typeface="ＭＳ Ｐゴシック" charset="0"/>
                <a:cs typeface="Arial" panose="020B0604020202020204" pitchFamily="34" charset="0"/>
              </a:rPr>
              <a:t>E</a:t>
            </a:r>
            <a:r>
              <a:rPr lang="en-US" sz="2600" i="1" dirty="0" smtClean="0">
                <a:latin typeface="Arial" panose="020B0604020202020204" pitchFamily="34" charset="0"/>
                <a:ea typeface="ＭＳ Ｐゴシック" charset="0"/>
                <a:cs typeface="Arial" panose="020B0604020202020204" pitchFamily="34" charset="0"/>
              </a:rPr>
              <a:t>vidence: High</a:t>
            </a:r>
            <a:endParaRPr lang="en-US" sz="2600" dirty="0" smtClean="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spTree>
    <p:extLst>
      <p:ext uri="{BB962C8B-B14F-4D97-AF65-F5344CB8AC3E}">
        <p14:creationId xmlns:p14="http://schemas.microsoft.com/office/powerpoint/2010/main" val="1138088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9144000" cy="1143000"/>
          </a:xfrm>
        </p:spPr>
        <p:txBody>
          <a:bodyPr/>
          <a:lstStyle/>
          <a:p>
            <a:r>
              <a:rPr lang="en-US" altLang="en-US" sz="4000" b="1" smtClean="0">
                <a:solidFill>
                  <a:schemeClr val="accent2"/>
                </a:solidFill>
              </a:rPr>
              <a:t>DASH Subpopulations, BP, and Lipids</a:t>
            </a:r>
            <a:endParaRPr lang="en-US" altLang="en-US" sz="4000" smtClean="0">
              <a:solidFill>
                <a:schemeClr val="accent2"/>
              </a:solidFill>
            </a:endParaRPr>
          </a:p>
        </p:txBody>
      </p:sp>
      <p:sp>
        <p:nvSpPr>
          <p:cNvPr id="3" name="Content Placeholder 2"/>
          <p:cNvSpPr>
            <a:spLocks noGrp="1"/>
          </p:cNvSpPr>
          <p:nvPr>
            <p:ph idx="1"/>
          </p:nvPr>
        </p:nvSpPr>
        <p:spPr>
          <a:xfrm>
            <a:off x="304800" y="1295400"/>
            <a:ext cx="8458200" cy="4114800"/>
          </a:xfrm>
        </p:spPr>
        <p:txBody>
          <a:bodyPr>
            <a:normAutofit fontScale="92500"/>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patients who would benefit from </a:t>
            </a:r>
            <a:r>
              <a:rPr lang="en-US" sz="2600" dirty="0" smtClean="0">
                <a:latin typeface="Arial" panose="020B0604020202020204" pitchFamily="34" charset="0"/>
                <a:ea typeface="ＭＳ Ｐゴシック" charset="0"/>
                <a:cs typeface="Arial" panose="020B0604020202020204" pitchFamily="34" charset="0"/>
                <a:sym typeface="Symbol"/>
              </a:rPr>
              <a:t> in BP and lipids, t</a:t>
            </a:r>
            <a:r>
              <a:rPr lang="en-US" sz="2600" dirty="0" smtClean="0">
                <a:latin typeface="Arial" panose="020B0604020202020204" pitchFamily="34" charset="0"/>
                <a:ea typeface="ＭＳ Ｐゴシック" charset="0"/>
                <a:cs typeface="Arial" panose="020B0604020202020204" pitchFamily="34" charset="0"/>
              </a:rPr>
              <a:t>he DASH dietary pattern, when compared with the typical American diet of the 1990s,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and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LDL-C similarly in: </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women and men</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African-Americans and non–African-American adults </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older and younger adults</a:t>
            </a: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hypertensive and nonhypertensive adults</a:t>
            </a:r>
            <a:endParaRPr lang="en-US" sz="2600" i="1" dirty="0" smtClean="0">
              <a:solidFill>
                <a:srgbClr val="FFFF00"/>
              </a:solidFill>
              <a:latin typeface="Arial" panose="020B0604020202020204" pitchFamily="34" charset="0"/>
              <a:cs typeface="Arial" panose="020B0604020202020204" pitchFamily="34" charset="0"/>
            </a:endParaRPr>
          </a:p>
          <a:p>
            <a:pPr>
              <a:buFontTx/>
              <a:buNone/>
              <a:defRPr/>
            </a:pPr>
            <a:r>
              <a:rPr lang="en-US" sz="2600" i="1" dirty="0" smtClean="0">
                <a:solidFill>
                  <a:srgbClr val="FFFF00"/>
                </a:solidFill>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of Evidence: High</a:t>
            </a:r>
            <a:endParaRPr lang="en-US" sz="2600" dirty="0" smtClean="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spTree>
    <p:extLst>
      <p:ext uri="{BB962C8B-B14F-4D97-AF65-F5344CB8AC3E}">
        <p14:creationId xmlns:p14="http://schemas.microsoft.com/office/powerpoint/2010/main" val="591452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0" y="152400"/>
            <a:ext cx="9144000" cy="1143000"/>
          </a:xfrm>
        </p:spPr>
        <p:txBody>
          <a:bodyPr/>
          <a:lstStyle/>
          <a:p>
            <a:r>
              <a:rPr lang="en-US" altLang="en-US" sz="4000" b="1" smtClean="0">
                <a:solidFill>
                  <a:schemeClr val="accent2"/>
                </a:solidFill>
              </a:rPr>
              <a:t>DASH Subpopulations, Lipids</a:t>
            </a:r>
          </a:p>
        </p:txBody>
      </p:sp>
      <p:sp>
        <p:nvSpPr>
          <p:cNvPr id="2" name="Content Placeholder 1"/>
          <p:cNvSpPr>
            <a:spLocks noGrp="1"/>
          </p:cNvSpPr>
          <p:nvPr>
            <p:ph idx="1"/>
          </p:nvPr>
        </p:nvSpPr>
        <p:spPr>
          <a:xfrm>
            <a:off x="381000" y="1295400"/>
            <a:ext cx="8458200" cy="4800600"/>
          </a:xfrm>
        </p:spPr>
        <p:txBody>
          <a:bodyPr>
            <a:normAutofit/>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When </a:t>
            </a:r>
            <a:r>
              <a:rPr lang="en-US" sz="2600" dirty="0">
                <a:latin typeface="Arial" panose="020B0604020202020204" pitchFamily="34" charset="0"/>
                <a:ea typeface="ＭＳ Ｐゴシック" charset="0"/>
                <a:cs typeface="Arial" panose="020B0604020202020204" pitchFamily="34" charset="0"/>
              </a:rPr>
              <a:t>all food was supplied to adults with a total cholesterol level &lt;260 mg/dL, </a:t>
            </a:r>
            <a:r>
              <a:rPr lang="en-US" sz="2600" dirty="0" smtClean="0">
                <a:latin typeface="Arial" panose="020B0604020202020204" pitchFamily="34" charset="0"/>
                <a:ea typeface="ＭＳ Ｐゴシック" charset="0"/>
                <a:cs typeface="Arial" panose="020B0604020202020204" pitchFamily="34" charset="0"/>
              </a:rPr>
              <a:t>LDL-C level &lt;160 </a:t>
            </a:r>
            <a:r>
              <a:rPr lang="en-US" sz="2600" dirty="0">
                <a:latin typeface="Arial" panose="020B0604020202020204" pitchFamily="34" charset="0"/>
                <a:ea typeface="ＭＳ Ｐゴシック" charset="0"/>
                <a:cs typeface="Arial" panose="020B0604020202020204" pitchFamily="34" charset="0"/>
              </a:rPr>
              <a:t>mg/dL, and body weight was kept stable, the DASH dietary pattern, as compared to a typical American diet of the 1990s,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LDL-C and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HDL-C similarly </a:t>
            </a:r>
            <a:r>
              <a:rPr lang="en-US" sz="2600" dirty="0">
                <a:latin typeface="Arial" panose="020B0604020202020204" pitchFamily="34" charset="0"/>
                <a:ea typeface="ＭＳ Ｐゴシック" charset="0"/>
                <a:cs typeface="Arial" panose="020B0604020202020204" pitchFamily="34" charset="0"/>
              </a:rPr>
              <a:t>in subgroups: </a:t>
            </a:r>
            <a:r>
              <a:rPr lang="en-US" sz="2600" dirty="0" smtClean="0">
                <a:latin typeface="Arial" panose="020B0604020202020204" pitchFamily="34" charset="0"/>
                <a:ea typeface="ＭＳ Ｐゴシック" charset="0"/>
                <a:cs typeface="Arial" panose="020B0604020202020204" pitchFamily="34" charset="0"/>
              </a:rPr>
              <a:t>African-American </a:t>
            </a:r>
            <a:r>
              <a:rPr lang="en-US" sz="2600" dirty="0">
                <a:latin typeface="Arial" panose="020B0604020202020204" pitchFamily="34" charset="0"/>
                <a:ea typeface="ＭＳ Ｐゴシック" charset="0"/>
                <a:cs typeface="Arial" panose="020B0604020202020204" pitchFamily="34" charset="0"/>
              </a:rPr>
              <a:t>and </a:t>
            </a:r>
            <a:r>
              <a:rPr lang="en-US" sz="2600" dirty="0" smtClean="0">
                <a:latin typeface="Arial" panose="020B0604020202020204" pitchFamily="34" charset="0"/>
                <a:ea typeface="ＭＳ Ｐゴシック" charset="0"/>
                <a:cs typeface="Arial" panose="020B0604020202020204" pitchFamily="34" charset="0"/>
              </a:rPr>
              <a:t>non</a:t>
            </a:r>
            <a:r>
              <a:rPr lang="en-US" sz="2600" dirty="0" smtClean="0">
                <a:latin typeface="Arial" panose="020B0604020202020204" pitchFamily="34" charset="0"/>
                <a:cs typeface="Arial" panose="020B0604020202020204" pitchFamily="34" charset="0"/>
              </a:rPr>
              <a:t>–</a:t>
            </a:r>
            <a:r>
              <a:rPr lang="en-US" sz="2600" dirty="0" smtClean="0">
                <a:latin typeface="Arial" panose="020B0604020202020204" pitchFamily="34" charset="0"/>
                <a:ea typeface="ＭＳ Ｐゴシック" charset="0"/>
                <a:cs typeface="Arial" panose="020B0604020202020204" pitchFamily="34" charset="0"/>
              </a:rPr>
              <a:t>African-American adults, </a:t>
            </a:r>
            <a:r>
              <a:rPr lang="en-US" sz="2600" dirty="0">
                <a:latin typeface="Arial" panose="020B0604020202020204" pitchFamily="34" charset="0"/>
                <a:ea typeface="ＭＳ Ｐゴシック" charset="0"/>
                <a:cs typeface="Arial" panose="020B0604020202020204" pitchFamily="34" charset="0"/>
              </a:rPr>
              <a:t>and hypertensive and </a:t>
            </a:r>
            <a:r>
              <a:rPr lang="en-US" sz="2600" dirty="0" smtClean="0">
                <a:latin typeface="Arial" panose="020B0604020202020204" pitchFamily="34" charset="0"/>
                <a:ea typeface="ＭＳ Ｐゴシック" charset="0"/>
                <a:cs typeface="Arial" panose="020B0604020202020204" pitchFamily="34" charset="0"/>
              </a:rPr>
              <a:t>nonhypertensive adults.</a:t>
            </a: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Low </a:t>
            </a:r>
          </a:p>
          <a:p>
            <a:pPr marL="0" indent="0">
              <a:buFontTx/>
              <a:buNone/>
              <a:defRPr/>
            </a:pPr>
            <a:endParaRPr lang="en-US" sz="2600" i="1" dirty="0">
              <a:ea typeface="ＭＳ Ｐゴシック" charset="0"/>
            </a:endParaRPr>
          </a:p>
        </p:txBody>
      </p:sp>
    </p:spTree>
    <p:extLst>
      <p:ext uri="{BB962C8B-B14F-4D97-AF65-F5344CB8AC3E}">
        <p14:creationId xmlns:p14="http://schemas.microsoft.com/office/powerpoint/2010/main" val="2864302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228600"/>
            <a:ext cx="9144000" cy="1143000"/>
          </a:xfrm>
        </p:spPr>
        <p:txBody>
          <a:bodyPr/>
          <a:lstStyle/>
          <a:p>
            <a:r>
              <a:rPr lang="en-US" altLang="en-US" sz="4000" b="1" smtClean="0">
                <a:solidFill>
                  <a:schemeClr val="accent2"/>
                </a:solidFill>
              </a:rPr>
              <a:t>DASH Variations (OMNIHeart Trial)</a:t>
            </a:r>
          </a:p>
        </p:txBody>
      </p:sp>
      <p:sp>
        <p:nvSpPr>
          <p:cNvPr id="25603" name="Content Placeholder 1"/>
          <p:cNvSpPr>
            <a:spLocks noGrp="1"/>
          </p:cNvSpPr>
          <p:nvPr>
            <p:ph idx="1"/>
          </p:nvPr>
        </p:nvSpPr>
        <p:spPr>
          <a:xfrm>
            <a:off x="457200" y="1600200"/>
            <a:ext cx="8077200" cy="3733800"/>
          </a:xfrm>
        </p:spPr>
        <p:txBody>
          <a:bodyPr/>
          <a:lstStyle/>
          <a:p>
            <a:r>
              <a:rPr lang="en-US" altLang="en-US" sz="2600" smtClean="0">
                <a:latin typeface="Arial" pitchFamily="34" charset="0"/>
                <a:cs typeface="Arial" pitchFamily="34" charset="0"/>
              </a:rPr>
              <a:t>1 RCT met eligibility criteria for DASH eating pattern variations </a:t>
            </a:r>
          </a:p>
          <a:p>
            <a:r>
              <a:rPr lang="en-US" altLang="en-US" sz="2600" smtClean="0">
                <a:latin typeface="Arial" pitchFamily="34" charset="0"/>
                <a:cs typeface="Arial" pitchFamily="34" charset="0"/>
              </a:rPr>
              <a:t>In OmniHeart, 2 variations of the DASH dietary pattern were compared to DASH: </a:t>
            </a:r>
          </a:p>
          <a:p>
            <a:pPr lvl="1">
              <a:buFont typeface="Arial" pitchFamily="34" charset="0"/>
              <a:buChar char="•"/>
            </a:pPr>
            <a:r>
              <a:rPr lang="en-US" altLang="en-US" sz="2600" smtClean="0">
                <a:latin typeface="Arial" pitchFamily="34" charset="0"/>
                <a:ea typeface="Geneva" charset="0"/>
                <a:cs typeface="Arial" pitchFamily="34" charset="0"/>
              </a:rPr>
              <a:t>1 which replaced 10% of total daily energy from carbohydrates with protein</a:t>
            </a:r>
          </a:p>
          <a:p>
            <a:pPr lvl="1">
              <a:buFont typeface="Arial" pitchFamily="34" charset="0"/>
              <a:buChar char="•"/>
            </a:pPr>
            <a:r>
              <a:rPr lang="en-US" altLang="en-US" sz="2600" smtClean="0">
                <a:latin typeface="Arial" pitchFamily="34" charset="0"/>
                <a:ea typeface="Geneva" charset="0"/>
                <a:cs typeface="Arial" pitchFamily="34" charset="0"/>
              </a:rPr>
              <a:t> the other which replaced the same amount of carbohydrates with unsaturated fat  </a:t>
            </a:r>
          </a:p>
        </p:txBody>
      </p:sp>
    </p:spTree>
    <p:extLst>
      <p:ext uri="{BB962C8B-B14F-4D97-AF65-F5344CB8AC3E}">
        <p14:creationId xmlns:p14="http://schemas.microsoft.com/office/powerpoint/2010/main" val="273759597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685800" y="76200"/>
            <a:ext cx="7772400" cy="1143000"/>
          </a:xfrm>
        </p:spPr>
        <p:txBody>
          <a:bodyPr/>
          <a:lstStyle/>
          <a:p>
            <a:r>
              <a:rPr lang="en-US" altLang="en-US" sz="4000" b="1" smtClean="0">
                <a:solidFill>
                  <a:schemeClr val="accent2"/>
                </a:solidFill>
              </a:rPr>
              <a:t>DASH Variation Evidence</a:t>
            </a:r>
          </a:p>
        </p:txBody>
      </p:sp>
      <p:sp>
        <p:nvSpPr>
          <p:cNvPr id="2" name="Content Placeholder 1"/>
          <p:cNvSpPr>
            <a:spLocks noGrp="1"/>
          </p:cNvSpPr>
          <p:nvPr>
            <p:ph idx="1"/>
          </p:nvPr>
        </p:nvSpPr>
        <p:spPr>
          <a:xfrm>
            <a:off x="381000" y="990600"/>
            <a:ext cx="8153400" cy="4114800"/>
          </a:xfrm>
        </p:spPr>
        <p:txBody>
          <a:bodyPr>
            <a:noAutofit/>
          </a:bodyPr>
          <a:lstStyle/>
          <a:p>
            <a:pPr marL="0" indent="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BP</a:t>
            </a:r>
            <a:endParaRPr lang="en-US" sz="2600" dirty="0">
              <a:latin typeface="Arial" panose="020B0604020202020204" pitchFamily="34" charset="0"/>
              <a:ea typeface="ＭＳ Ｐゴシック" charset="0"/>
              <a:cs typeface="Arial" panose="020B0604020202020204" pitchFamily="34" charset="0"/>
            </a:endParaRPr>
          </a:p>
          <a:p>
            <a:pPr>
              <a:spcBef>
                <a:spcPts val="0"/>
              </a:spcBef>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with BP of </a:t>
            </a:r>
            <a:r>
              <a:rPr lang="en-US" sz="2600" dirty="0" smtClean="0">
                <a:latin typeface="Arial" panose="020B0604020202020204" pitchFamily="34" charset="0"/>
                <a:ea typeface="ＭＳ Ｐゴシック" charset="0"/>
                <a:cs typeface="Arial" panose="020B0604020202020204" pitchFamily="34" charset="0"/>
              </a:rPr>
              <a:t>120–159/80–95 mm Hg</a:t>
            </a:r>
            <a:r>
              <a:rPr lang="en-US" sz="2600" dirty="0">
                <a:latin typeface="Arial" panose="020B0604020202020204" pitchFamily="34" charset="0"/>
                <a:ea typeface="ＭＳ Ｐゴシック" charset="0"/>
                <a:cs typeface="Arial" panose="020B0604020202020204" pitchFamily="34" charset="0"/>
              </a:rPr>
              <a:t>, modifying the DASH dietary pattern by replacing </a:t>
            </a:r>
            <a:r>
              <a:rPr lang="en-US" sz="2600" dirty="0" smtClean="0">
                <a:latin typeface="Arial" panose="020B0604020202020204" pitchFamily="34" charset="0"/>
                <a:ea typeface="ＭＳ Ｐゴシック" charset="0"/>
                <a:cs typeface="Arial" panose="020B0604020202020204" pitchFamily="34" charset="0"/>
              </a:rPr>
              <a:t>10% </a:t>
            </a:r>
            <a:r>
              <a:rPr lang="en-US" sz="2600" dirty="0">
                <a:latin typeface="Arial" panose="020B0604020202020204" pitchFamily="34" charset="0"/>
                <a:ea typeface="ＭＳ Ｐゴシック" charset="0"/>
                <a:cs typeface="Arial" panose="020B0604020202020204" pitchFamily="34" charset="0"/>
              </a:rPr>
              <a:t>of calories from </a:t>
            </a:r>
            <a:r>
              <a:rPr lang="en-US" altLang="en-US" sz="2600" dirty="0" smtClean="0">
                <a:latin typeface="Arial" pitchFamily="34" charset="0"/>
                <a:ea typeface="Geneva" charset="0"/>
                <a:cs typeface="Arial" pitchFamily="34" charset="0"/>
              </a:rPr>
              <a:t>carbohydrates </a:t>
            </a:r>
            <a:r>
              <a:rPr lang="en-US" sz="2600" dirty="0" smtClean="0">
                <a:latin typeface="Arial" panose="020B0604020202020204" pitchFamily="34" charset="0"/>
                <a:ea typeface="ＭＳ Ｐゴシック" charset="0"/>
                <a:cs typeface="Arial" panose="020B0604020202020204" pitchFamily="34" charset="0"/>
              </a:rPr>
              <a:t>with </a:t>
            </a:r>
            <a:r>
              <a:rPr lang="en-US" sz="2600" dirty="0">
                <a:latin typeface="Arial" panose="020B0604020202020204" pitchFamily="34" charset="0"/>
                <a:ea typeface="ＭＳ Ｐゴシック" charset="0"/>
                <a:cs typeface="Arial" panose="020B0604020202020204" pitchFamily="34" charset="0"/>
              </a:rPr>
              <a:t>the same amount of either protein or unsaturated fat (</a:t>
            </a:r>
            <a:r>
              <a:rPr lang="en-US" sz="2600" dirty="0" smtClean="0">
                <a:latin typeface="Arial" panose="020B0604020202020204" pitchFamily="34" charset="0"/>
                <a:ea typeface="ＭＳ Ｐゴシック" charset="0"/>
                <a:cs typeface="Arial" panose="020B0604020202020204" pitchFamily="34" charset="0"/>
              </a:rPr>
              <a:t>8% MUFA </a:t>
            </a:r>
            <a:r>
              <a:rPr lang="en-US" sz="2600" dirty="0">
                <a:latin typeface="Arial" panose="020B0604020202020204" pitchFamily="34" charset="0"/>
                <a:ea typeface="ＭＳ Ｐゴシック" charset="0"/>
                <a:cs typeface="Arial" panose="020B0604020202020204" pitchFamily="34" charset="0"/>
              </a:rPr>
              <a:t>and </a:t>
            </a:r>
            <a:r>
              <a:rPr lang="en-US" sz="2600" dirty="0" smtClean="0">
                <a:latin typeface="Arial" panose="020B0604020202020204" pitchFamily="34" charset="0"/>
                <a:ea typeface="ＭＳ Ｐゴシック" charset="0"/>
                <a:cs typeface="Arial" panose="020B0604020202020204" pitchFamily="34" charset="0"/>
              </a:rPr>
              <a:t>2% PUFA) lowered </a:t>
            </a:r>
            <a:r>
              <a:rPr lang="en-US" sz="2600" dirty="0">
                <a:latin typeface="Arial" panose="020B0604020202020204" pitchFamily="34" charset="0"/>
                <a:ea typeface="ＭＳ Ｐゴシック" charset="0"/>
                <a:cs typeface="Arial" panose="020B0604020202020204" pitchFamily="34" charset="0"/>
              </a:rPr>
              <a:t>systolic BP by 1 </a:t>
            </a:r>
            <a:r>
              <a:rPr lang="en-US" sz="2600" dirty="0" smtClean="0">
                <a:latin typeface="Arial" panose="020B0604020202020204" pitchFamily="34" charset="0"/>
                <a:ea typeface="ＭＳ Ｐゴシック" charset="0"/>
                <a:cs typeface="Arial" panose="020B0604020202020204" pitchFamily="34" charset="0"/>
              </a:rPr>
              <a:t>mm Hg </a:t>
            </a:r>
            <a:r>
              <a:rPr lang="en-US" sz="2600" dirty="0">
                <a:latin typeface="Arial" panose="020B0604020202020204" pitchFamily="34" charset="0"/>
                <a:ea typeface="ＭＳ Ｐゴシック" charset="0"/>
                <a:cs typeface="Arial" panose="020B0604020202020204" pitchFamily="34" charset="0"/>
              </a:rPr>
              <a:t>compared to the DASH dietary pattern.  </a:t>
            </a:r>
          </a:p>
          <a:p>
            <a:pPr>
              <a:spcBef>
                <a:spcPts val="0"/>
              </a:spcBef>
              <a:defRPr/>
            </a:pPr>
            <a:r>
              <a:rPr lang="en-US" sz="2600" dirty="0" smtClean="0">
                <a:latin typeface="Arial" panose="020B0604020202020204" pitchFamily="34" charset="0"/>
                <a:ea typeface="ＭＳ Ｐゴシック" charset="0"/>
                <a:cs typeface="Arial" panose="020B0604020202020204" pitchFamily="34" charset="0"/>
              </a:rPr>
              <a:t>Among </a:t>
            </a:r>
            <a:r>
              <a:rPr lang="en-US" sz="2600" dirty="0">
                <a:latin typeface="Arial" panose="020B0604020202020204" pitchFamily="34" charset="0"/>
                <a:ea typeface="ＭＳ Ｐゴシック" charset="0"/>
                <a:cs typeface="Arial" panose="020B0604020202020204" pitchFamily="34" charset="0"/>
              </a:rPr>
              <a:t>adults with BP 140–159/90–95 </a:t>
            </a:r>
            <a:r>
              <a:rPr lang="en-US" sz="2600" dirty="0" smtClean="0">
                <a:latin typeface="Arial" panose="020B0604020202020204" pitchFamily="34" charset="0"/>
                <a:ea typeface="ＭＳ Ｐゴシック" charset="0"/>
                <a:cs typeface="Arial" panose="020B0604020202020204" pitchFamily="34" charset="0"/>
              </a:rPr>
              <a:t>mm Hg</a:t>
            </a:r>
            <a:r>
              <a:rPr lang="en-US" sz="2600" dirty="0">
                <a:latin typeface="Arial" panose="020B0604020202020204" pitchFamily="34" charset="0"/>
                <a:ea typeface="ＭＳ Ｐゴシック" charset="0"/>
                <a:cs typeface="Arial" panose="020B0604020202020204" pitchFamily="34" charset="0"/>
              </a:rPr>
              <a:t>, these replacements lowered systolic BP by 3 </a:t>
            </a:r>
            <a:r>
              <a:rPr lang="en-US" sz="2600" dirty="0" smtClean="0">
                <a:latin typeface="Arial" panose="020B0604020202020204" pitchFamily="34" charset="0"/>
                <a:ea typeface="ＭＳ Ｐゴシック" charset="0"/>
                <a:cs typeface="Arial" panose="020B0604020202020204" pitchFamily="34" charset="0"/>
              </a:rPr>
              <a:t>mm Hg </a:t>
            </a:r>
            <a:r>
              <a:rPr lang="en-US" sz="2600" dirty="0">
                <a:latin typeface="Arial" panose="020B0604020202020204" pitchFamily="34" charset="0"/>
                <a:ea typeface="ＭＳ Ｐゴシック" charset="0"/>
                <a:cs typeface="Arial" panose="020B0604020202020204" pitchFamily="34" charset="0"/>
              </a:rPr>
              <a:t>relative to DASH</a:t>
            </a:r>
            <a:r>
              <a:rPr lang="en-US" sz="2600" dirty="0" smtClean="0">
                <a:latin typeface="Arial" panose="020B0604020202020204" pitchFamily="34" charset="0"/>
                <a:ea typeface="ＭＳ Ｐゴシック" charset="0"/>
                <a:cs typeface="Arial" panose="020B0604020202020204" pitchFamily="34" charset="0"/>
              </a:rPr>
              <a:t>.</a:t>
            </a:r>
          </a:p>
          <a:p>
            <a:pPr>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  </a:t>
            </a:r>
            <a:endParaRPr lang="en-US" sz="2600" dirty="0">
              <a:latin typeface="Arial" panose="020B0604020202020204" pitchFamily="34" charset="0"/>
              <a:ea typeface="ＭＳ Ｐゴシック" charset="0"/>
              <a:cs typeface="Arial" panose="020B0604020202020204" pitchFamily="34" charset="0"/>
            </a:endParaRPr>
          </a:p>
          <a:p>
            <a:pPr>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 Moderate</a:t>
            </a:r>
          </a:p>
          <a:p>
            <a:pPr>
              <a:buFontTx/>
              <a:buNone/>
              <a:defRPr/>
            </a:pPr>
            <a:endParaRPr lang="en-US" sz="1400" i="1" dirty="0">
              <a:ea typeface="ＭＳ Ｐゴシック" charset="0"/>
            </a:endParaRPr>
          </a:p>
          <a:p>
            <a:pPr>
              <a:buFontTx/>
              <a:buNone/>
              <a:defRPr/>
            </a:pPr>
            <a:r>
              <a:rPr lang="en-US" sz="1400" i="1" dirty="0" smtClean="0">
                <a:ea typeface="ＭＳ Ｐゴシック" charset="0"/>
              </a:rPr>
              <a:t> </a:t>
            </a:r>
            <a:endParaRPr lang="en-US" sz="1400" i="1" dirty="0">
              <a:ea typeface="ＭＳ Ｐゴシック" charset="0"/>
            </a:endParaRPr>
          </a:p>
          <a:p>
            <a:pPr>
              <a:defRPr/>
            </a:pPr>
            <a:endParaRPr lang="en-US" sz="1400" dirty="0">
              <a:ea typeface="ＭＳ Ｐゴシック" charset="0"/>
            </a:endParaRPr>
          </a:p>
        </p:txBody>
      </p:sp>
    </p:spTree>
    <p:extLst>
      <p:ext uri="{BB962C8B-B14F-4D97-AF65-F5344CB8AC3E}">
        <p14:creationId xmlns:p14="http://schemas.microsoft.com/office/powerpoint/2010/main" val="1312999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685800" y="76200"/>
            <a:ext cx="7772400" cy="1143000"/>
          </a:xfrm>
        </p:spPr>
        <p:txBody>
          <a:bodyPr/>
          <a:lstStyle/>
          <a:p>
            <a:r>
              <a:rPr lang="en-US" altLang="en-US" sz="4000" b="1" smtClean="0">
                <a:solidFill>
                  <a:schemeClr val="accent2"/>
                </a:solidFill>
              </a:rPr>
              <a:t>DASH Variation Evidence (cont.)</a:t>
            </a:r>
          </a:p>
        </p:txBody>
      </p:sp>
      <p:sp>
        <p:nvSpPr>
          <p:cNvPr id="2" name="Content Placeholder 1"/>
          <p:cNvSpPr>
            <a:spLocks noGrp="1"/>
          </p:cNvSpPr>
          <p:nvPr>
            <p:ph idx="1"/>
          </p:nvPr>
        </p:nvSpPr>
        <p:spPr>
          <a:xfrm>
            <a:off x="533400" y="990600"/>
            <a:ext cx="7772400" cy="4876800"/>
          </a:xfrm>
        </p:spPr>
        <p:txBody>
          <a:bodyPr>
            <a:noAutofit/>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Lipids</a:t>
            </a:r>
            <a:endParaRPr lang="en-US" sz="2600" dirty="0">
              <a:latin typeface="Arial" panose="020B0604020202020204" pitchFamily="34" charset="0"/>
              <a:ea typeface="ＭＳ Ｐゴシック" charset="0"/>
              <a:cs typeface="Arial" panose="020B0604020202020204" pitchFamily="34" charset="0"/>
            </a:endParaRPr>
          </a:p>
          <a:p>
            <a:pPr>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with average baseline </a:t>
            </a:r>
            <a:r>
              <a:rPr lang="en-US" sz="2600" dirty="0" smtClean="0">
                <a:latin typeface="Arial" panose="020B0604020202020204" pitchFamily="34" charset="0"/>
                <a:ea typeface="ＭＳ Ｐゴシック" charset="0"/>
                <a:cs typeface="Arial" panose="020B0604020202020204" pitchFamily="34" charset="0"/>
              </a:rPr>
              <a:t>LDL-C </a:t>
            </a:r>
            <a:r>
              <a:rPr lang="en-US" sz="2600" dirty="0">
                <a:latin typeface="Arial" panose="020B0604020202020204" pitchFamily="34" charset="0"/>
                <a:ea typeface="ＭＳ Ｐゴシック" charset="0"/>
                <a:cs typeface="Arial" panose="020B0604020202020204" pitchFamily="34" charset="0"/>
              </a:rPr>
              <a:t>130 mg/dL, </a:t>
            </a:r>
            <a:r>
              <a:rPr lang="en-US" sz="2600" dirty="0" smtClean="0">
                <a:latin typeface="Arial" panose="020B0604020202020204" pitchFamily="34" charset="0"/>
                <a:ea typeface="ＭＳ Ｐゴシック" charset="0"/>
                <a:cs typeface="Arial" panose="020B0604020202020204" pitchFamily="34" charset="0"/>
              </a:rPr>
              <a:t>HDL-C </a:t>
            </a:r>
            <a:r>
              <a:rPr lang="en-US" sz="2600" dirty="0">
                <a:latin typeface="Arial" panose="020B0604020202020204" pitchFamily="34" charset="0"/>
                <a:ea typeface="ＭＳ Ｐゴシック" charset="0"/>
                <a:cs typeface="Arial" panose="020B0604020202020204" pitchFamily="34" charset="0"/>
              </a:rPr>
              <a:t>50 mg/dL, and TG 100 mg/dL, modifying the DASH dietary pattern by replacing </a:t>
            </a:r>
            <a:r>
              <a:rPr lang="en-US" sz="2600" dirty="0" smtClean="0">
                <a:latin typeface="Arial" panose="020B0604020202020204" pitchFamily="34" charset="0"/>
                <a:ea typeface="ＭＳ Ｐゴシック" charset="0"/>
                <a:cs typeface="Arial" panose="020B0604020202020204" pitchFamily="34" charset="0"/>
              </a:rPr>
              <a:t>10% </a:t>
            </a:r>
            <a:r>
              <a:rPr lang="en-US" sz="2600" dirty="0">
                <a:latin typeface="Arial" panose="020B0604020202020204" pitchFamily="34" charset="0"/>
                <a:ea typeface="ＭＳ Ｐゴシック" charset="0"/>
                <a:cs typeface="Arial" panose="020B0604020202020204" pitchFamily="34" charset="0"/>
              </a:rPr>
              <a:t>of calories from </a:t>
            </a:r>
            <a:r>
              <a:rPr lang="en-US" altLang="en-US" sz="2600" dirty="0" smtClean="0">
                <a:latin typeface="Arial" pitchFamily="34" charset="0"/>
                <a:ea typeface="Geneva" charset="0"/>
                <a:cs typeface="Arial" pitchFamily="34" charset="0"/>
              </a:rPr>
              <a:t>carbohydrates </a:t>
            </a:r>
            <a:r>
              <a:rPr lang="en-US" sz="2600" dirty="0" smtClean="0">
                <a:latin typeface="Arial" panose="020B0604020202020204" pitchFamily="34" charset="0"/>
                <a:ea typeface="ＭＳ Ｐゴシック" charset="0"/>
                <a:cs typeface="Arial" panose="020B0604020202020204" pitchFamily="34" charset="0"/>
              </a:rPr>
              <a:t>with 10% </a:t>
            </a:r>
            <a:r>
              <a:rPr lang="en-US" sz="2600" dirty="0">
                <a:latin typeface="Arial" panose="020B0604020202020204" pitchFamily="34" charset="0"/>
                <a:ea typeface="ＭＳ Ｐゴシック" charset="0"/>
                <a:cs typeface="Arial" panose="020B0604020202020204" pitchFamily="34" charset="0"/>
              </a:rPr>
              <a:t>of calories from protein </a:t>
            </a:r>
            <a:endParaRPr lang="en-US" sz="2600" dirty="0" smtClean="0">
              <a:latin typeface="Arial" panose="020B0604020202020204" pitchFamily="34" charset="0"/>
              <a:ea typeface="ＭＳ Ｐゴシック" charset="0"/>
              <a:cs typeface="Arial" panose="020B0604020202020204" pitchFamily="34" charset="0"/>
            </a:endParaRPr>
          </a:p>
          <a:p>
            <a:pPr>
              <a:spcBef>
                <a:spcPts val="200"/>
              </a:spcBef>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a:t>
            </a:r>
            <a:r>
              <a:rPr lang="en-US" sz="2600" dirty="0" smtClean="0">
                <a:latin typeface="Arial" panose="020B0604020202020204" pitchFamily="34" charset="0"/>
                <a:ea typeface="ＭＳ Ｐゴシック" charset="0"/>
                <a:cs typeface="Arial" panose="020B0604020202020204" pitchFamily="34" charset="0"/>
              </a:rPr>
              <a:t> LDL-C </a:t>
            </a:r>
            <a:r>
              <a:rPr lang="en-US" sz="2600" dirty="0">
                <a:latin typeface="Arial" panose="020B0604020202020204" pitchFamily="34" charset="0"/>
                <a:ea typeface="ＭＳ Ｐゴシック" charset="0"/>
                <a:cs typeface="Arial" panose="020B0604020202020204" pitchFamily="34" charset="0"/>
              </a:rPr>
              <a:t>by 3 </a:t>
            </a:r>
            <a:r>
              <a:rPr lang="en-US" sz="2600" dirty="0" smtClean="0">
                <a:latin typeface="Arial" panose="020B0604020202020204" pitchFamily="34" charset="0"/>
                <a:ea typeface="ＭＳ Ｐゴシック" charset="0"/>
                <a:cs typeface="Arial" panose="020B0604020202020204" pitchFamily="34" charset="0"/>
              </a:rPr>
              <a:t>mg/dL</a:t>
            </a:r>
          </a:p>
          <a:p>
            <a:pPr>
              <a:spcBef>
                <a:spcPts val="200"/>
              </a:spcBef>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HDL-C </a:t>
            </a:r>
            <a:r>
              <a:rPr lang="en-US" sz="2600" dirty="0">
                <a:latin typeface="Arial" panose="020B0604020202020204" pitchFamily="34" charset="0"/>
                <a:ea typeface="ＭＳ Ｐゴシック" charset="0"/>
                <a:cs typeface="Arial" panose="020B0604020202020204" pitchFamily="34" charset="0"/>
              </a:rPr>
              <a:t>by 1 </a:t>
            </a:r>
            <a:r>
              <a:rPr lang="en-US" sz="2600" dirty="0" smtClean="0">
                <a:latin typeface="Arial" panose="020B0604020202020204" pitchFamily="34" charset="0"/>
                <a:ea typeface="ＭＳ Ｐゴシック" charset="0"/>
                <a:cs typeface="Arial" panose="020B0604020202020204" pitchFamily="34" charset="0"/>
              </a:rPr>
              <a:t>mg/dL</a:t>
            </a:r>
          </a:p>
          <a:p>
            <a:pPr>
              <a:spcBef>
                <a:spcPts val="200"/>
              </a:spcBef>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TG </a:t>
            </a:r>
            <a:r>
              <a:rPr lang="en-US" sz="2600" dirty="0">
                <a:latin typeface="Arial" panose="020B0604020202020204" pitchFamily="34" charset="0"/>
                <a:ea typeface="ＭＳ Ｐゴシック" charset="0"/>
                <a:cs typeface="Arial" panose="020B0604020202020204" pitchFamily="34" charset="0"/>
              </a:rPr>
              <a:t>by 16 mg/dL compared to the DASH </a:t>
            </a:r>
            <a:r>
              <a:rPr lang="en-US" sz="2600" dirty="0" smtClean="0">
                <a:latin typeface="Arial" panose="020B0604020202020204" pitchFamily="34" charset="0"/>
                <a:ea typeface="ＭＳ Ｐゴシック" charset="0"/>
                <a:cs typeface="Arial" panose="020B0604020202020204" pitchFamily="34" charset="0"/>
              </a:rPr>
              <a:t>  </a:t>
            </a:r>
          </a:p>
          <a:p>
            <a:pPr>
              <a:spcBef>
                <a:spcPts val="200"/>
              </a:spcBef>
              <a:buFontTx/>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rPr>
              <a:t>            dietary pattern</a:t>
            </a:r>
          </a:p>
        </p:txBody>
      </p:sp>
    </p:spTree>
    <p:extLst>
      <p:ext uri="{BB962C8B-B14F-4D97-AF65-F5344CB8AC3E}">
        <p14:creationId xmlns:p14="http://schemas.microsoft.com/office/powerpoint/2010/main" val="267601655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685800" y="76200"/>
            <a:ext cx="7772400" cy="1143000"/>
          </a:xfrm>
        </p:spPr>
        <p:txBody>
          <a:bodyPr/>
          <a:lstStyle/>
          <a:p>
            <a:r>
              <a:rPr lang="en-US" altLang="en-US" sz="4000" b="1" smtClean="0">
                <a:solidFill>
                  <a:schemeClr val="accent2"/>
                </a:solidFill>
              </a:rPr>
              <a:t>DASH Variation Evidence (cont.)</a:t>
            </a:r>
          </a:p>
        </p:txBody>
      </p:sp>
      <p:sp>
        <p:nvSpPr>
          <p:cNvPr id="5" name="Content Placeholder 1"/>
          <p:cNvSpPr>
            <a:spLocks noGrp="1"/>
          </p:cNvSpPr>
          <p:nvPr>
            <p:ph idx="1"/>
          </p:nvPr>
        </p:nvSpPr>
        <p:spPr>
          <a:xfrm>
            <a:off x="685800" y="1066800"/>
            <a:ext cx="7772400" cy="4876800"/>
          </a:xfrm>
        </p:spPr>
        <p:txBody>
          <a:bodyPr/>
          <a:lstStyle/>
          <a:p>
            <a:r>
              <a:rPr lang="en-US" altLang="en-US" sz="2600" smtClean="0">
                <a:latin typeface="Arial" pitchFamily="34" charset="0"/>
                <a:cs typeface="Arial" pitchFamily="34" charset="0"/>
              </a:rPr>
              <a:t>Replacing 10% of calories from </a:t>
            </a:r>
            <a:r>
              <a:rPr lang="en-US" altLang="en-US" sz="2600" smtClean="0">
                <a:latin typeface="Arial" pitchFamily="34" charset="0"/>
                <a:ea typeface="Geneva" charset="0"/>
                <a:cs typeface="Arial" pitchFamily="34" charset="0"/>
              </a:rPr>
              <a:t>carbohydrates </a:t>
            </a:r>
            <a:r>
              <a:rPr lang="en-US" altLang="en-US" sz="2600" smtClean="0">
                <a:latin typeface="Arial" pitchFamily="34" charset="0"/>
                <a:cs typeface="Arial" pitchFamily="34" charset="0"/>
              </a:rPr>
              <a:t>with 10% of calories from unsaturated fat (8% MUFA and 2% PUFA) </a:t>
            </a:r>
          </a:p>
          <a:p>
            <a:pPr>
              <a:buFontTx/>
              <a:buNone/>
            </a:pPr>
            <a:r>
              <a:rPr lang="en-US" altLang="en-US" sz="2600" smtClean="0">
                <a:latin typeface="Arial" pitchFamily="34" charset="0"/>
                <a:cs typeface="Arial" pitchFamily="34" charset="0"/>
              </a:rPr>
              <a:t>		</a:t>
            </a:r>
            <a:r>
              <a:rPr lang="en-US" altLang="en-US" sz="2600" smtClean="0">
                <a:latin typeface="Arial" pitchFamily="34" charset="0"/>
                <a:cs typeface="Arial" pitchFamily="34" charset="0"/>
                <a:sym typeface="Symbol" pitchFamily="18" charset="2"/>
              </a:rPr>
              <a:t>  </a:t>
            </a:r>
            <a:r>
              <a:rPr lang="en-US" altLang="en-US" sz="2600" smtClean="0">
                <a:latin typeface="Arial" pitchFamily="34" charset="0"/>
                <a:cs typeface="Arial" pitchFamily="34" charset="0"/>
              </a:rPr>
              <a:t>LDL-C similarly</a:t>
            </a:r>
          </a:p>
          <a:p>
            <a:pPr>
              <a:buFontTx/>
              <a:buNone/>
            </a:pPr>
            <a:r>
              <a:rPr lang="en-US" altLang="en-US" sz="2600" smtClean="0">
                <a:latin typeface="Arial" pitchFamily="34" charset="0"/>
                <a:cs typeface="Arial" pitchFamily="34" charset="0"/>
              </a:rPr>
              <a:t>		 </a:t>
            </a:r>
            <a:r>
              <a:rPr lang="en-US" altLang="en-US" sz="2600" smtClean="0">
                <a:latin typeface="Arial" pitchFamily="34" charset="0"/>
                <a:cs typeface="Arial" pitchFamily="34" charset="0"/>
                <a:sym typeface="Symbol" pitchFamily="18" charset="2"/>
              </a:rPr>
              <a:t> </a:t>
            </a:r>
            <a:r>
              <a:rPr lang="en-US" altLang="en-US" sz="2600" smtClean="0">
                <a:latin typeface="Arial" pitchFamily="34" charset="0"/>
                <a:cs typeface="Arial" pitchFamily="34" charset="0"/>
              </a:rPr>
              <a:t>HDL-C by 1 mg/dL</a:t>
            </a:r>
          </a:p>
          <a:p>
            <a:pPr>
              <a:buFontTx/>
              <a:buNone/>
            </a:pPr>
            <a:r>
              <a:rPr lang="en-US" altLang="en-US" sz="2600" smtClean="0">
                <a:latin typeface="Arial" pitchFamily="34" charset="0"/>
                <a:cs typeface="Arial" pitchFamily="34" charset="0"/>
              </a:rPr>
              <a:t>		</a:t>
            </a:r>
            <a:r>
              <a:rPr lang="en-US" altLang="en-US" sz="2600" smtClean="0">
                <a:latin typeface="Arial" pitchFamily="34" charset="0"/>
                <a:cs typeface="Arial" pitchFamily="34" charset="0"/>
                <a:sym typeface="Symbol" pitchFamily="18" charset="2"/>
              </a:rPr>
              <a:t>  </a:t>
            </a:r>
            <a:r>
              <a:rPr lang="en-US" altLang="en-US" sz="2600" smtClean="0">
                <a:latin typeface="Arial" pitchFamily="34" charset="0"/>
                <a:cs typeface="Arial" pitchFamily="34" charset="0"/>
              </a:rPr>
              <a:t>TG  by 10 mg/dL compared to the DASH   </a:t>
            </a:r>
          </a:p>
          <a:p>
            <a:pPr>
              <a:buFontTx/>
              <a:buNone/>
            </a:pPr>
            <a:r>
              <a:rPr lang="en-US" altLang="en-US" sz="2600" smtClean="0">
                <a:latin typeface="Arial" pitchFamily="34" charset="0"/>
                <a:cs typeface="Arial" pitchFamily="34" charset="0"/>
              </a:rPr>
              <a:t>              dietary pattern</a:t>
            </a:r>
          </a:p>
          <a:p>
            <a:pPr>
              <a:buFontTx/>
              <a:buNone/>
            </a:pPr>
            <a:r>
              <a:rPr lang="en-US" altLang="en-US" sz="2600" i="1" smtClean="0">
                <a:latin typeface="Arial" pitchFamily="34" charset="0"/>
                <a:cs typeface="Arial" pitchFamily="34" charset="0"/>
              </a:rPr>
              <a:t>     </a:t>
            </a:r>
          </a:p>
          <a:p>
            <a:pPr>
              <a:buFontTx/>
              <a:buNone/>
            </a:pPr>
            <a:r>
              <a:rPr lang="en-US" altLang="en-US" sz="2600" i="1" smtClean="0">
                <a:latin typeface="Arial" pitchFamily="34" charset="0"/>
                <a:cs typeface="Arial" pitchFamily="34" charset="0"/>
              </a:rPr>
              <a:t>    Strength of Evidence: Moderate </a:t>
            </a:r>
          </a:p>
          <a:p>
            <a:endParaRPr lang="en-US" altLang="en-US" sz="2000" smtClean="0"/>
          </a:p>
        </p:txBody>
      </p:sp>
    </p:spTree>
    <p:extLst>
      <p:ext uri="{BB962C8B-B14F-4D97-AF65-F5344CB8AC3E}">
        <p14:creationId xmlns:p14="http://schemas.microsoft.com/office/powerpoint/2010/main" val="387044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0" y="152400"/>
            <a:ext cx="9144000" cy="1143000"/>
          </a:xfrm>
        </p:spPr>
        <p:txBody>
          <a:bodyPr/>
          <a:lstStyle/>
          <a:p>
            <a:r>
              <a:rPr lang="en-US" altLang="en-US" sz="3800" b="1" smtClean="0">
                <a:solidFill>
                  <a:schemeClr val="accent2"/>
                </a:solidFill>
              </a:rPr>
              <a:t>Glycemic Index/Load Dietary Approaches</a:t>
            </a:r>
          </a:p>
        </p:txBody>
      </p:sp>
      <p:sp>
        <p:nvSpPr>
          <p:cNvPr id="29699" name="Content Placeholder 1"/>
          <p:cNvSpPr>
            <a:spLocks noGrp="1"/>
          </p:cNvSpPr>
          <p:nvPr>
            <p:ph idx="1"/>
          </p:nvPr>
        </p:nvSpPr>
        <p:spPr>
          <a:xfrm>
            <a:off x="381000" y="1219200"/>
            <a:ext cx="5446713" cy="4419600"/>
          </a:xfrm>
        </p:spPr>
        <p:txBody>
          <a:bodyPr/>
          <a:lstStyle/>
          <a:p>
            <a:r>
              <a:rPr lang="en-US" altLang="en-US" sz="2600" smtClean="0">
                <a:latin typeface="Arial" pitchFamily="34" charset="0"/>
                <a:cs typeface="Arial" pitchFamily="34" charset="0"/>
              </a:rPr>
              <a:t>3 RCTs evaluating glycemic index met eligibility criteria.</a:t>
            </a:r>
          </a:p>
          <a:p>
            <a:r>
              <a:rPr lang="en-US" altLang="en-US" sz="2600" smtClean="0">
                <a:latin typeface="Arial" pitchFamily="34" charset="0"/>
                <a:cs typeface="Arial" pitchFamily="34" charset="0"/>
              </a:rPr>
              <a:t>There is insufficient evidence to determine whether low-glycemic diets vs. high-glycemic diets affect lipids or BP for adults without diabetes mellitus.  </a:t>
            </a:r>
          </a:p>
          <a:p>
            <a:r>
              <a:rPr lang="en-US" altLang="en-US" sz="2600" smtClean="0">
                <a:latin typeface="Arial" pitchFamily="34" charset="0"/>
                <a:cs typeface="Arial" pitchFamily="34" charset="0"/>
              </a:rPr>
              <a:t>The evidence for this relationship in adults with diabetes mellitus was not reviewed.</a:t>
            </a:r>
          </a:p>
          <a:p>
            <a:endParaRPr lang="en-US" altLang="en-US" sz="2000" smtClean="0"/>
          </a:p>
        </p:txBody>
      </p:sp>
      <p:pic>
        <p:nvPicPr>
          <p:cNvPr id="29700" name="Picture 2" descr="http://img.breakingmuscle.com/sites/default/files/imagecache/full_width/images/bydate/jul_19_2012_-_246pm/shutterstock_5611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2182813"/>
            <a:ext cx="2897187" cy="1931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34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0" y="304800"/>
            <a:ext cx="9144000" cy="1143000"/>
          </a:xfrm>
        </p:spPr>
        <p:txBody>
          <a:bodyPr/>
          <a:lstStyle/>
          <a:p>
            <a:r>
              <a:rPr lang="en-US" altLang="en-US" sz="3600" b="1" smtClean="0">
                <a:solidFill>
                  <a:schemeClr val="accent2"/>
                </a:solidFill>
              </a:rPr>
              <a:t>Lifestyle Topics: Dietary Fat and Cholesterol</a:t>
            </a:r>
          </a:p>
        </p:txBody>
      </p:sp>
      <p:sp>
        <p:nvSpPr>
          <p:cNvPr id="30723" name="Content Placeholder 1"/>
          <p:cNvSpPr>
            <a:spLocks noGrp="1"/>
          </p:cNvSpPr>
          <p:nvPr>
            <p:ph idx="1"/>
          </p:nvPr>
        </p:nvSpPr>
        <p:spPr>
          <a:xfrm>
            <a:off x="685800" y="1600200"/>
            <a:ext cx="7924800" cy="4343400"/>
          </a:xfrm>
        </p:spPr>
        <p:txBody>
          <a:bodyPr/>
          <a:lstStyle/>
          <a:p>
            <a:r>
              <a:rPr lang="en-US" altLang="en-US" sz="2600" smtClean="0">
                <a:latin typeface="Arial" pitchFamily="34" charset="0"/>
                <a:cs typeface="Arial" pitchFamily="34" charset="0"/>
              </a:rPr>
              <a:t>Saturated Fat - Lipids</a:t>
            </a:r>
          </a:p>
          <a:p>
            <a:r>
              <a:rPr lang="en-US" altLang="en-US" sz="2600" smtClean="0">
                <a:latin typeface="Arial" pitchFamily="34" charset="0"/>
                <a:cs typeface="Arial" pitchFamily="34" charset="0"/>
              </a:rPr>
              <a:t>Replacement of SFA with carbohydrates, MUFA, or PUFA - Lipids</a:t>
            </a:r>
          </a:p>
          <a:p>
            <a:r>
              <a:rPr lang="en-US" altLang="en-US" sz="2600" smtClean="0">
                <a:latin typeface="Arial" pitchFamily="34" charset="0"/>
                <a:cs typeface="Arial" pitchFamily="34" charset="0"/>
              </a:rPr>
              <a:t>Replacement of carbohydrates with MUFA or PUFA - Lipids</a:t>
            </a:r>
          </a:p>
          <a:p>
            <a:r>
              <a:rPr lang="en-US" altLang="en-US" sz="2600" smtClean="0">
                <a:latin typeface="Arial" pitchFamily="34" charset="0"/>
                <a:cs typeface="Arial" pitchFamily="34" charset="0"/>
              </a:rPr>
              <a:t>Replacement of </a:t>
            </a:r>
            <a:r>
              <a:rPr lang="en-US" altLang="en-US" sz="2600" i="1" smtClean="0">
                <a:latin typeface="Arial" pitchFamily="34" charset="0"/>
                <a:cs typeface="Arial" pitchFamily="34" charset="0"/>
              </a:rPr>
              <a:t>trans</a:t>
            </a:r>
            <a:r>
              <a:rPr lang="en-US" altLang="en-US" sz="2600" smtClean="0">
                <a:latin typeface="Arial" pitchFamily="34" charset="0"/>
                <a:cs typeface="Arial" pitchFamily="34" charset="0"/>
              </a:rPr>
              <a:t> fatty acids with carbohydrates, MUFA, or PUFA, SFA - Lipids</a:t>
            </a:r>
          </a:p>
          <a:p>
            <a:r>
              <a:rPr lang="en-US" altLang="en-US" sz="2600" smtClean="0">
                <a:latin typeface="Arial" pitchFamily="34" charset="0"/>
                <a:cs typeface="Arial" pitchFamily="34" charset="0"/>
              </a:rPr>
              <a:t>Dietary Cholesterol - Lipids</a:t>
            </a:r>
          </a:p>
          <a:p>
            <a:endParaRPr lang="en-US" altLang="en-US" smtClean="0"/>
          </a:p>
          <a:p>
            <a:endParaRPr lang="en-US" altLang="en-US" smtClean="0"/>
          </a:p>
        </p:txBody>
      </p:sp>
    </p:spTree>
    <p:extLst>
      <p:ext uri="{BB962C8B-B14F-4D97-AF65-F5344CB8AC3E}">
        <p14:creationId xmlns:p14="http://schemas.microsoft.com/office/powerpoint/2010/main" val="16882958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Epidemiologic studies*</a:t>
            </a:r>
          </a:p>
        </p:txBody>
      </p:sp>
      <p:sp>
        <p:nvSpPr>
          <p:cNvPr id="78851" name="Rectangle 3"/>
          <p:cNvSpPr>
            <a:spLocks noGrp="1" noChangeArrowheads="1"/>
          </p:cNvSpPr>
          <p:nvPr>
            <p:ph type="body" idx="1"/>
          </p:nvPr>
        </p:nvSpPr>
        <p:spPr/>
        <p:txBody>
          <a:bodyPr/>
          <a:lstStyle/>
          <a:p>
            <a:pPr marL="285750" indent="-285750">
              <a:spcBef>
                <a:spcPct val="80000"/>
              </a:spcBef>
              <a:buClr>
                <a:schemeClr val="accent2"/>
              </a:buClr>
            </a:pPr>
            <a:r>
              <a:rPr lang="en-US" altLang="en-US"/>
              <a:t>Populations on diets high in total fat, saturated  fat, cholesterol, and sugar have high age-adjusted CHD death rates as well as more obesity, hypercholesterolaemia, and diabetes</a:t>
            </a:r>
          </a:p>
          <a:p>
            <a:pPr marL="285750" indent="-285750">
              <a:spcBef>
                <a:spcPct val="80000"/>
              </a:spcBef>
              <a:buClr>
                <a:schemeClr val="accent2"/>
              </a:buClr>
            </a:pPr>
            <a:r>
              <a:rPr lang="en-US" altLang="en-US"/>
              <a:t>The converse is also true</a:t>
            </a:r>
          </a:p>
          <a:p>
            <a:pPr marL="285750" indent="-285750"/>
            <a:r>
              <a:rPr lang="en-US" altLang="en-US"/>
              <a:t>What is the evidence for dietary intervention studies?</a:t>
            </a:r>
          </a:p>
        </p:txBody>
      </p:sp>
      <p:sp>
        <p:nvSpPr>
          <p:cNvPr id="78852" name="Text Box 4"/>
          <p:cNvSpPr txBox="1">
            <a:spLocks noChangeArrowheads="1"/>
          </p:cNvSpPr>
          <p:nvPr/>
        </p:nvSpPr>
        <p:spPr bwMode="auto">
          <a:xfrm>
            <a:off x="622300" y="6267450"/>
            <a:ext cx="5899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charset="0"/>
              </a:rPr>
              <a:t>*Results from Seven Countries, 18 countries, 20 countries, 40 countries, </a:t>
            </a:r>
          </a:p>
          <a:p>
            <a:r>
              <a:rPr lang="en-US" altLang="en-US" sz="1400">
                <a:solidFill>
                  <a:schemeClr val="accent2"/>
                </a:solidFill>
                <a:latin typeface="Arial" charset="0"/>
              </a:rPr>
              <a:t>and Ni-Hon-San Studies</a:t>
            </a:r>
          </a:p>
        </p:txBody>
      </p:sp>
    </p:spTree>
    <p:extLst>
      <p:ext uri="{BB962C8B-B14F-4D97-AF65-F5344CB8AC3E}">
        <p14:creationId xmlns:p14="http://schemas.microsoft.com/office/powerpoint/2010/main" val="269358071"/>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685800" y="228600"/>
            <a:ext cx="7772400" cy="1143000"/>
          </a:xfrm>
        </p:spPr>
        <p:txBody>
          <a:bodyPr/>
          <a:lstStyle/>
          <a:p>
            <a:r>
              <a:rPr lang="en-US" altLang="en-US" sz="4000" b="1" smtClean="0">
                <a:solidFill>
                  <a:schemeClr val="accent2"/>
                </a:solidFill>
              </a:rPr>
              <a:t>Dietary Fat and Cholesterol</a:t>
            </a:r>
          </a:p>
        </p:txBody>
      </p:sp>
      <p:sp>
        <p:nvSpPr>
          <p:cNvPr id="31747" name="Content Placeholder 1"/>
          <p:cNvSpPr>
            <a:spLocks noGrp="1"/>
          </p:cNvSpPr>
          <p:nvPr>
            <p:ph idx="1"/>
          </p:nvPr>
        </p:nvSpPr>
        <p:spPr>
          <a:xfrm>
            <a:off x="457200" y="1371600"/>
            <a:ext cx="5105400" cy="4114800"/>
          </a:xfrm>
        </p:spPr>
        <p:txBody>
          <a:bodyPr>
            <a:normAutofit lnSpcReduction="10000"/>
          </a:bodyPr>
          <a:lstStyle/>
          <a:p>
            <a:r>
              <a:rPr lang="en-US" altLang="en-US" sz="2600" smtClean="0">
                <a:latin typeface="Arial" pitchFamily="34" charset="0"/>
                <a:cs typeface="Arial" pitchFamily="34" charset="0"/>
              </a:rPr>
              <a:t>3 trials evaluating saturated, </a:t>
            </a:r>
            <a:r>
              <a:rPr lang="en-US" altLang="en-US" sz="2600" i="1" smtClean="0">
                <a:latin typeface="Arial" pitchFamily="34" charset="0"/>
                <a:cs typeface="Arial" pitchFamily="34" charset="0"/>
              </a:rPr>
              <a:t>trans </a:t>
            </a:r>
            <a:r>
              <a:rPr lang="en-US" altLang="en-US" sz="2600" smtClean="0">
                <a:latin typeface="Arial" pitchFamily="34" charset="0"/>
                <a:cs typeface="Arial" pitchFamily="34" charset="0"/>
              </a:rPr>
              <a:t>fat, and dietary cholesterol.</a:t>
            </a:r>
          </a:p>
          <a:p>
            <a:r>
              <a:rPr lang="en-US" altLang="en-US" sz="2600" smtClean="0">
                <a:latin typeface="Arial" pitchFamily="34" charset="0"/>
                <a:cs typeface="Arial" pitchFamily="34" charset="0"/>
              </a:rPr>
              <a:t>In addition a search was conducted for meta-analyses and systematic reviews from 1990 to 2009.  </a:t>
            </a:r>
          </a:p>
          <a:p>
            <a:pPr lvl="1">
              <a:buFont typeface="Arial" pitchFamily="34" charset="0"/>
              <a:buChar char="•"/>
            </a:pPr>
            <a:r>
              <a:rPr lang="en-US" altLang="en-US" sz="2600" smtClean="0">
                <a:latin typeface="Arial" pitchFamily="34" charset="0"/>
                <a:ea typeface="Geneva" charset="0"/>
                <a:cs typeface="Arial" pitchFamily="34" charset="0"/>
              </a:rPr>
              <a:t>4 systematic reviews and meta-analyses met inclusion criteria.  </a:t>
            </a:r>
          </a:p>
        </p:txBody>
      </p:sp>
      <p:pic>
        <p:nvPicPr>
          <p:cNvPr id="31748" name="Picture 2" descr="https://encrypted-tbn2.gstatic.com/images?q=tbn:ANd9GcRd7AZk-agFiP_FAb2rqXjLewHqAw5iXsIfVlpeamscMzwLt8j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2286000"/>
            <a:ext cx="31480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4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685800" y="0"/>
            <a:ext cx="7772400" cy="1143000"/>
          </a:xfrm>
        </p:spPr>
        <p:txBody>
          <a:bodyPr/>
          <a:lstStyle/>
          <a:p>
            <a:r>
              <a:rPr lang="en-US" altLang="en-US" sz="4000" b="1" smtClean="0">
                <a:solidFill>
                  <a:schemeClr val="accent2"/>
                </a:solidFill>
              </a:rPr>
              <a:t>Saturated Fat</a:t>
            </a:r>
          </a:p>
        </p:txBody>
      </p:sp>
      <p:sp>
        <p:nvSpPr>
          <p:cNvPr id="2" name="Content Placeholder 1"/>
          <p:cNvSpPr>
            <a:spLocks noGrp="1"/>
          </p:cNvSpPr>
          <p:nvPr>
            <p:ph idx="1"/>
          </p:nvPr>
        </p:nvSpPr>
        <p:spPr>
          <a:xfrm>
            <a:off x="533400" y="914400"/>
            <a:ext cx="8001000" cy="5334000"/>
          </a:xfrm>
        </p:spPr>
        <p:txBody>
          <a:bodyPr>
            <a:normAutofit lnSpcReduction="10000"/>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Food </a:t>
            </a:r>
            <a:r>
              <a:rPr lang="en-US" sz="2600" dirty="0">
                <a:latin typeface="Arial" panose="020B0604020202020204" pitchFamily="34" charset="0"/>
                <a:ea typeface="ＭＳ Ｐゴシック" charset="0"/>
                <a:cs typeface="Arial" panose="020B0604020202020204" pitchFamily="34" charset="0"/>
              </a:rPr>
              <a:t>supplied to adults in a dietary pattern that achieved a macronutrient composition of </a:t>
            </a:r>
            <a:r>
              <a:rPr lang="en-US" sz="2600" dirty="0" smtClean="0">
                <a:latin typeface="Arial" panose="020B0604020202020204" pitchFamily="34" charset="0"/>
                <a:ea typeface="ＭＳ Ｐゴシック" charset="0"/>
                <a:cs typeface="Arial" panose="020B0604020202020204" pitchFamily="34" charset="0"/>
              </a:rPr>
              <a:t>5%–6% </a:t>
            </a:r>
            <a:r>
              <a:rPr lang="en-US" sz="2600" dirty="0">
                <a:latin typeface="Arial" panose="020B0604020202020204" pitchFamily="34" charset="0"/>
                <a:ea typeface="ＭＳ Ｐゴシック" charset="0"/>
                <a:cs typeface="Arial" panose="020B0604020202020204" pitchFamily="34" charset="0"/>
              </a:rPr>
              <a:t>saturated fat, </a:t>
            </a:r>
            <a:r>
              <a:rPr lang="en-US" sz="2600" dirty="0" smtClean="0">
                <a:latin typeface="Arial" panose="020B0604020202020204" pitchFamily="34" charset="0"/>
                <a:ea typeface="ＭＳ Ｐゴシック" charset="0"/>
                <a:cs typeface="Arial" panose="020B0604020202020204" pitchFamily="34" charset="0"/>
              </a:rPr>
              <a:t>26%–27% </a:t>
            </a:r>
            <a:r>
              <a:rPr lang="en-US" sz="2600" dirty="0">
                <a:latin typeface="Arial" panose="020B0604020202020204" pitchFamily="34" charset="0"/>
                <a:ea typeface="ＭＳ Ｐゴシック" charset="0"/>
                <a:cs typeface="Arial" panose="020B0604020202020204" pitchFamily="34" charset="0"/>
              </a:rPr>
              <a:t>total fat, </a:t>
            </a:r>
            <a:r>
              <a:rPr lang="en-US" sz="2600" dirty="0" smtClean="0">
                <a:latin typeface="Arial" panose="020B0604020202020204" pitchFamily="34" charset="0"/>
                <a:ea typeface="ＭＳ Ｐゴシック" charset="0"/>
                <a:cs typeface="Arial" panose="020B0604020202020204" pitchFamily="34" charset="0"/>
              </a:rPr>
              <a:t>15%–18% </a:t>
            </a:r>
            <a:r>
              <a:rPr lang="en-US" sz="2600" dirty="0">
                <a:latin typeface="Arial" panose="020B0604020202020204" pitchFamily="34" charset="0"/>
                <a:ea typeface="ＭＳ Ｐゴシック" charset="0"/>
                <a:cs typeface="Arial" panose="020B0604020202020204" pitchFamily="34" charset="0"/>
              </a:rPr>
              <a:t>protein, and </a:t>
            </a:r>
            <a:r>
              <a:rPr lang="en-US" sz="2600" dirty="0" smtClean="0">
                <a:latin typeface="Arial" panose="020B0604020202020204" pitchFamily="34" charset="0"/>
                <a:ea typeface="ＭＳ Ｐゴシック" charset="0"/>
                <a:cs typeface="Arial" panose="020B0604020202020204" pitchFamily="34" charset="0"/>
              </a:rPr>
              <a:t>55%–59% </a:t>
            </a:r>
            <a:r>
              <a:rPr lang="en-US" altLang="en-US" sz="2600" dirty="0">
                <a:latin typeface="Arial" pitchFamily="34" charset="0"/>
                <a:cs typeface="Arial" pitchFamily="34" charset="0"/>
              </a:rPr>
              <a:t>carbohydrates </a:t>
            </a:r>
            <a:r>
              <a:rPr lang="en-US" sz="2600" dirty="0" smtClean="0">
                <a:latin typeface="Arial" panose="020B0604020202020204" pitchFamily="34" charset="0"/>
                <a:ea typeface="ＭＳ Ｐゴシック" charset="0"/>
                <a:cs typeface="Arial" panose="020B0604020202020204" pitchFamily="34" charset="0"/>
              </a:rPr>
              <a:t>compared </a:t>
            </a:r>
            <a:r>
              <a:rPr lang="en-US" sz="2600" dirty="0">
                <a:latin typeface="Arial" panose="020B0604020202020204" pitchFamily="34" charset="0"/>
                <a:ea typeface="ＭＳ Ｐゴシック" charset="0"/>
                <a:cs typeface="Arial" panose="020B0604020202020204" pitchFamily="34" charset="0"/>
              </a:rPr>
              <a:t>to the control diet (</a:t>
            </a:r>
            <a:r>
              <a:rPr lang="en-US" sz="2600" dirty="0" smtClean="0">
                <a:latin typeface="Arial" panose="020B0604020202020204" pitchFamily="34" charset="0"/>
                <a:ea typeface="ＭＳ Ｐゴシック" charset="0"/>
                <a:cs typeface="Arial" panose="020B0604020202020204" pitchFamily="34" charset="0"/>
              </a:rPr>
              <a:t>14%–15% </a:t>
            </a:r>
            <a:r>
              <a:rPr lang="en-US" sz="2600" dirty="0">
                <a:latin typeface="Arial" panose="020B0604020202020204" pitchFamily="34" charset="0"/>
                <a:ea typeface="ＭＳ Ｐゴシック" charset="0"/>
                <a:cs typeface="Arial" panose="020B0604020202020204" pitchFamily="34" charset="0"/>
              </a:rPr>
              <a:t>saturated fat, </a:t>
            </a:r>
            <a:r>
              <a:rPr lang="en-US" sz="2600" dirty="0" smtClean="0">
                <a:latin typeface="Arial" panose="020B0604020202020204" pitchFamily="34" charset="0"/>
                <a:ea typeface="ＭＳ Ｐゴシック" charset="0"/>
                <a:cs typeface="Arial" panose="020B0604020202020204" pitchFamily="34" charset="0"/>
              </a:rPr>
              <a:t>34%–38% total </a:t>
            </a:r>
            <a:r>
              <a:rPr lang="en-US" sz="2600" dirty="0">
                <a:latin typeface="Arial" panose="020B0604020202020204" pitchFamily="34" charset="0"/>
                <a:ea typeface="ＭＳ Ｐゴシック" charset="0"/>
                <a:cs typeface="Arial" panose="020B0604020202020204" pitchFamily="34" charset="0"/>
              </a:rPr>
              <a:t>fat, </a:t>
            </a:r>
            <a:r>
              <a:rPr lang="en-US" sz="2600" dirty="0" smtClean="0">
                <a:latin typeface="Arial" panose="020B0604020202020204" pitchFamily="34" charset="0"/>
                <a:ea typeface="ＭＳ Ｐゴシック" charset="0"/>
                <a:cs typeface="Arial" panose="020B0604020202020204" pitchFamily="34" charset="0"/>
              </a:rPr>
              <a:t>13%–15% </a:t>
            </a:r>
            <a:r>
              <a:rPr lang="en-US" sz="2600" dirty="0">
                <a:latin typeface="Arial" panose="020B0604020202020204" pitchFamily="34" charset="0"/>
                <a:ea typeface="ＭＳ Ｐゴシック" charset="0"/>
                <a:cs typeface="Arial" panose="020B0604020202020204" pitchFamily="34" charset="0"/>
              </a:rPr>
              <a:t>protein, and </a:t>
            </a:r>
            <a:r>
              <a:rPr lang="en-US" sz="2600" dirty="0" smtClean="0">
                <a:latin typeface="Arial" panose="020B0604020202020204" pitchFamily="34" charset="0"/>
                <a:ea typeface="ＭＳ Ｐゴシック" charset="0"/>
                <a:cs typeface="Arial" panose="020B0604020202020204" pitchFamily="34" charset="0"/>
              </a:rPr>
              <a:t>48%–51% </a:t>
            </a:r>
            <a:r>
              <a:rPr lang="en-US" altLang="en-US" sz="2600" dirty="0" smtClean="0">
                <a:latin typeface="Arial" pitchFamily="34" charset="0"/>
                <a:cs typeface="Arial" pitchFamily="34" charset="0"/>
              </a:rPr>
              <a:t>carbohydrates</a:t>
            </a:r>
            <a:r>
              <a:rPr lang="en-US" sz="2600"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LDL-C 11–13 mg/dL in </a:t>
            </a:r>
            <a:r>
              <a:rPr lang="en-US" sz="2600" dirty="0">
                <a:latin typeface="Arial" panose="020B0604020202020204" pitchFamily="34" charset="0"/>
                <a:ea typeface="ＭＳ Ｐゴシック" charset="0"/>
                <a:cs typeface="Arial" panose="020B0604020202020204" pitchFamily="34" charset="0"/>
              </a:rPr>
              <a:t>2</a:t>
            </a:r>
            <a:r>
              <a:rPr lang="en-US" sz="2600" dirty="0" smtClean="0">
                <a:latin typeface="Arial" panose="020B0604020202020204" pitchFamily="34" charset="0"/>
                <a:ea typeface="ＭＳ Ｐゴシック" charset="0"/>
                <a:cs typeface="Arial" panose="020B0604020202020204" pitchFamily="34" charset="0"/>
              </a:rPr>
              <a:t> studies</a:t>
            </a:r>
          </a:p>
          <a:p>
            <a:pPr>
              <a:buFontTx/>
              <a:buNone/>
              <a:defRPr/>
            </a:pPr>
            <a:r>
              <a:rPr lang="en-US" sz="2600" dirty="0" smtClean="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sym typeface="Symbol"/>
              </a:rPr>
              <a:t> LDL-C </a:t>
            </a:r>
            <a:r>
              <a:rPr lang="en-US" sz="2600" dirty="0" smtClean="0">
                <a:latin typeface="Arial" panose="020B0604020202020204" pitchFamily="34" charset="0"/>
                <a:ea typeface="ＭＳ Ｐゴシック" charset="0"/>
                <a:cs typeface="Arial" panose="020B0604020202020204" pitchFamily="34" charset="0"/>
              </a:rPr>
              <a:t>11% in another study. </a:t>
            </a:r>
          </a:p>
          <a:p>
            <a:pPr>
              <a:buFontTx/>
              <a:buNone/>
              <a:defRPr/>
            </a:pPr>
            <a:endParaRPr lang="en-US" sz="2600" dirty="0">
              <a:latin typeface="Arial" panose="020B0604020202020204" pitchFamily="34" charset="0"/>
              <a:ea typeface="ＭＳ Ｐゴシック" charset="0"/>
              <a:cs typeface="Arial" panose="020B0604020202020204" pitchFamily="34" charset="0"/>
            </a:endParaRPr>
          </a:p>
          <a:p>
            <a:pPr>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High</a:t>
            </a:r>
          </a:p>
          <a:p>
            <a:pPr>
              <a:spcBef>
                <a:spcPts val="0"/>
              </a:spcBef>
              <a:buFontTx/>
              <a:buNone/>
              <a:defRPr/>
            </a:pPr>
            <a:endParaRPr lang="en-US" sz="2600" dirty="0" smtClean="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r>
              <a:rPr lang="en-US" sz="1800" dirty="0" smtClean="0">
                <a:latin typeface="Arial" panose="020B0604020202020204" pitchFamily="34" charset="0"/>
                <a:ea typeface="ＭＳ Ｐゴシック" charset="0"/>
                <a:cs typeface="Arial" panose="020B0604020202020204" pitchFamily="34" charset="0"/>
              </a:rPr>
              <a:t>Note: Saturated fat was not an isolated change.</a:t>
            </a:r>
          </a:p>
          <a:p>
            <a:pPr marL="0" indent="0">
              <a:spcBef>
                <a:spcPts val="0"/>
              </a:spcBef>
              <a:buFontTx/>
              <a:buNone/>
              <a:defRPr/>
            </a:pPr>
            <a:endParaRPr lang="en-US" sz="18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22651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685800" y="76200"/>
            <a:ext cx="7772400" cy="685800"/>
          </a:xfrm>
        </p:spPr>
        <p:txBody>
          <a:bodyPr>
            <a:normAutofit fontScale="90000"/>
          </a:bodyPr>
          <a:lstStyle/>
          <a:p>
            <a:r>
              <a:rPr lang="en-US" altLang="en-US" sz="4000" b="1" smtClean="0">
                <a:solidFill>
                  <a:schemeClr val="accent2"/>
                </a:solidFill>
              </a:rPr>
              <a:t>Saturated Fat (cont.)</a:t>
            </a:r>
          </a:p>
        </p:txBody>
      </p:sp>
      <p:sp>
        <p:nvSpPr>
          <p:cNvPr id="2" name="Content Placeholder 1"/>
          <p:cNvSpPr>
            <a:spLocks noGrp="1"/>
          </p:cNvSpPr>
          <p:nvPr>
            <p:ph idx="1"/>
          </p:nvPr>
        </p:nvSpPr>
        <p:spPr>
          <a:xfrm>
            <a:off x="457200" y="838200"/>
            <a:ext cx="8305800" cy="4876800"/>
          </a:xfrm>
        </p:spPr>
        <p:txBody>
          <a:bodyPr>
            <a:normAutofit fontScale="25000" lnSpcReduction="20000"/>
          </a:bodyPr>
          <a:lstStyle/>
          <a:p>
            <a:pPr>
              <a:spcBef>
                <a:spcPts val="200"/>
              </a:spcBef>
              <a:defRPr/>
            </a:pPr>
            <a:r>
              <a:rPr lang="en-US" sz="10000" dirty="0" smtClean="0">
                <a:latin typeface="Arial" panose="020B0604020202020204" pitchFamily="34" charset="0"/>
                <a:ea typeface="ＭＳ Ｐゴシック" charset="0"/>
                <a:cs typeface="Arial" panose="020B0604020202020204" pitchFamily="34" charset="0"/>
              </a:rPr>
              <a:t>In </a:t>
            </a:r>
            <a:r>
              <a:rPr lang="en-US" sz="10000" dirty="0">
                <a:latin typeface="Arial" panose="020B0604020202020204" pitchFamily="34" charset="0"/>
                <a:ea typeface="ＭＳ Ｐゴシック" charset="0"/>
                <a:cs typeface="Arial" panose="020B0604020202020204" pitchFamily="34" charset="0"/>
              </a:rPr>
              <a:t>controlled feeding trials among adults, for every </a:t>
            </a:r>
            <a:r>
              <a:rPr lang="en-US" sz="10000" dirty="0" smtClean="0">
                <a:latin typeface="Arial" panose="020B0604020202020204" pitchFamily="34" charset="0"/>
                <a:ea typeface="ＭＳ Ｐゴシック" charset="0"/>
                <a:cs typeface="Arial" panose="020B0604020202020204" pitchFamily="34" charset="0"/>
              </a:rPr>
              <a:t>1% </a:t>
            </a:r>
            <a:r>
              <a:rPr lang="en-US" sz="10000" dirty="0">
                <a:latin typeface="Arial" panose="020B0604020202020204" pitchFamily="34" charset="0"/>
                <a:ea typeface="ＭＳ Ｐゴシック" charset="0"/>
                <a:cs typeface="Arial" panose="020B0604020202020204" pitchFamily="34" charset="0"/>
              </a:rPr>
              <a:t>of energy from </a:t>
            </a:r>
            <a:r>
              <a:rPr lang="en-US" sz="10000" dirty="0" smtClean="0">
                <a:latin typeface="Arial" panose="020B0604020202020204" pitchFamily="34" charset="0"/>
                <a:ea typeface="ＭＳ Ｐゴシック" charset="0"/>
                <a:cs typeface="Arial" panose="020B0604020202020204" pitchFamily="34" charset="0"/>
              </a:rPr>
              <a:t>SF) </a:t>
            </a:r>
            <a:r>
              <a:rPr lang="en-US" sz="10000" dirty="0">
                <a:latin typeface="Arial" panose="020B0604020202020204" pitchFamily="34" charset="0"/>
                <a:ea typeface="ＭＳ Ｐゴシック" charset="0"/>
                <a:cs typeface="Arial" panose="020B0604020202020204" pitchFamily="34" charset="0"/>
              </a:rPr>
              <a:t>that is replaced by </a:t>
            </a:r>
            <a:r>
              <a:rPr lang="en-US" sz="10000" dirty="0" smtClean="0">
                <a:latin typeface="Arial" panose="020B0604020202020204" pitchFamily="34" charset="0"/>
                <a:ea typeface="ＭＳ Ｐゴシック" charset="0"/>
                <a:cs typeface="Arial" panose="020B0604020202020204" pitchFamily="34" charset="0"/>
              </a:rPr>
              <a:t>1% </a:t>
            </a:r>
            <a:r>
              <a:rPr lang="en-US" sz="10000" dirty="0">
                <a:latin typeface="Arial" panose="020B0604020202020204" pitchFamily="34" charset="0"/>
                <a:ea typeface="ＭＳ Ｐゴシック" charset="0"/>
                <a:cs typeface="Arial" panose="020B0604020202020204" pitchFamily="34" charset="0"/>
              </a:rPr>
              <a:t>of energy from </a:t>
            </a:r>
            <a:r>
              <a:rPr lang="en-US" sz="10000" dirty="0" smtClean="0">
                <a:latin typeface="Arial" panose="020B0604020202020204" pitchFamily="34" charset="0"/>
                <a:ea typeface="ＭＳ Ｐゴシック" charset="0"/>
                <a:cs typeface="Arial" panose="020B0604020202020204" pitchFamily="34" charset="0"/>
              </a:rPr>
              <a:t>carbohydrates, </a:t>
            </a:r>
            <a:r>
              <a:rPr lang="en-US" sz="10000" dirty="0">
                <a:latin typeface="Arial" panose="020B0604020202020204" pitchFamily="34" charset="0"/>
                <a:ea typeface="ＭＳ Ｐゴシック" charset="0"/>
                <a:cs typeface="Arial" panose="020B0604020202020204" pitchFamily="34" charset="0"/>
              </a:rPr>
              <a:t>MUFA, or </a:t>
            </a:r>
            <a:r>
              <a:rPr lang="en-US" sz="10000" dirty="0" smtClean="0">
                <a:latin typeface="Arial" panose="020B0604020202020204" pitchFamily="34" charset="0"/>
                <a:ea typeface="ＭＳ Ｐゴシック" charset="0"/>
                <a:cs typeface="Arial" panose="020B0604020202020204" pitchFamily="34" charset="0"/>
              </a:rPr>
              <a:t>PUFA:</a:t>
            </a:r>
          </a:p>
          <a:p>
            <a:pPr lvl="1">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LDL-C </a:t>
            </a:r>
            <a:r>
              <a:rPr lang="en-US" sz="10000" dirty="0">
                <a:latin typeface="Arial" panose="020B0604020202020204" pitchFamily="34" charset="0"/>
                <a:cs typeface="Arial" panose="020B0604020202020204" pitchFamily="34" charset="0"/>
              </a:rPr>
              <a:t>is lowered by an estimated 1.2, 1.3, and 1.8 mg/dL, </a:t>
            </a:r>
            <a:r>
              <a:rPr lang="en-US" sz="10000" dirty="0" smtClean="0">
                <a:latin typeface="Arial" panose="020B0604020202020204" pitchFamily="34" charset="0"/>
                <a:cs typeface="Arial" panose="020B0604020202020204" pitchFamily="34" charset="0"/>
              </a:rPr>
              <a:t>respectively</a:t>
            </a:r>
          </a:p>
          <a:p>
            <a:pPr lvl="1">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HDL-C </a:t>
            </a:r>
            <a:r>
              <a:rPr lang="en-US" sz="10000" dirty="0">
                <a:latin typeface="Arial" panose="020B0604020202020204" pitchFamily="34" charset="0"/>
                <a:cs typeface="Arial" panose="020B0604020202020204" pitchFamily="34" charset="0"/>
              </a:rPr>
              <a:t>is lowered by an estimated 0.4, 1.2, and 0.2 mg/dL, </a:t>
            </a:r>
            <a:r>
              <a:rPr lang="en-US" sz="10000" dirty="0" smtClean="0">
                <a:latin typeface="Arial" panose="020B0604020202020204" pitchFamily="34" charset="0"/>
                <a:cs typeface="Arial" panose="020B0604020202020204" pitchFamily="34" charset="0"/>
              </a:rPr>
              <a:t>respectively  </a:t>
            </a:r>
            <a:endParaRPr lang="en-US" sz="10000" dirty="0">
              <a:latin typeface="Arial" panose="020B0604020202020204" pitchFamily="34" charset="0"/>
              <a:cs typeface="Arial" panose="020B0604020202020204" pitchFamily="34" charset="0"/>
            </a:endParaRPr>
          </a:p>
          <a:p>
            <a:pPr>
              <a:spcBef>
                <a:spcPts val="200"/>
              </a:spcBef>
              <a:defRPr/>
            </a:pPr>
            <a:r>
              <a:rPr lang="en-US" sz="10000" dirty="0" smtClean="0">
                <a:latin typeface="Arial" panose="020B0604020202020204" pitchFamily="34" charset="0"/>
                <a:ea typeface="ＭＳ Ｐゴシック" charset="0"/>
                <a:cs typeface="Arial" panose="020B0604020202020204" pitchFamily="34" charset="0"/>
              </a:rPr>
              <a:t>For </a:t>
            </a:r>
            <a:r>
              <a:rPr lang="en-US" sz="10000" dirty="0">
                <a:latin typeface="Arial" panose="020B0604020202020204" pitchFamily="34" charset="0"/>
                <a:ea typeface="ＭＳ Ｐゴシック" charset="0"/>
                <a:cs typeface="Arial" panose="020B0604020202020204" pitchFamily="34" charset="0"/>
              </a:rPr>
              <a:t>every </a:t>
            </a:r>
            <a:r>
              <a:rPr lang="en-US" sz="10000" dirty="0" smtClean="0">
                <a:latin typeface="Arial" panose="020B0604020202020204" pitchFamily="34" charset="0"/>
                <a:ea typeface="ＭＳ Ｐゴシック" charset="0"/>
                <a:cs typeface="Arial" panose="020B0604020202020204" pitchFamily="34" charset="0"/>
              </a:rPr>
              <a:t>1% </a:t>
            </a:r>
            <a:r>
              <a:rPr lang="en-US" sz="10000" dirty="0">
                <a:latin typeface="Arial" panose="020B0604020202020204" pitchFamily="34" charset="0"/>
                <a:ea typeface="ＭＳ Ｐゴシック" charset="0"/>
                <a:cs typeface="Arial" panose="020B0604020202020204" pitchFamily="34" charset="0"/>
              </a:rPr>
              <a:t>of energy from SFA that is replaced by </a:t>
            </a:r>
            <a:r>
              <a:rPr lang="en-US" sz="10000" dirty="0" smtClean="0">
                <a:latin typeface="Arial" panose="020B0604020202020204" pitchFamily="34" charset="0"/>
                <a:ea typeface="ＭＳ Ｐゴシック" charset="0"/>
                <a:cs typeface="Arial" panose="020B0604020202020204" pitchFamily="34" charset="0"/>
              </a:rPr>
              <a:t>1% </a:t>
            </a:r>
            <a:r>
              <a:rPr lang="en-US" sz="10000" dirty="0">
                <a:latin typeface="Arial" panose="020B0604020202020204" pitchFamily="34" charset="0"/>
                <a:ea typeface="ＭＳ Ｐゴシック" charset="0"/>
                <a:cs typeface="Arial" panose="020B0604020202020204" pitchFamily="34" charset="0"/>
              </a:rPr>
              <a:t>of energy from:  </a:t>
            </a:r>
          </a:p>
          <a:p>
            <a:pPr lvl="1">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Carbohydrates and MUFA</a:t>
            </a:r>
          </a:p>
          <a:p>
            <a:pPr lvl="2">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TG </a:t>
            </a:r>
            <a:r>
              <a:rPr lang="en-US" sz="10000" dirty="0">
                <a:latin typeface="Arial" panose="020B0604020202020204" pitchFamily="34" charset="0"/>
                <a:cs typeface="Arial" panose="020B0604020202020204" pitchFamily="34" charset="0"/>
              </a:rPr>
              <a:t>are raised by an estimated 1.9 and 0.2 mg/dL, respectively.</a:t>
            </a:r>
          </a:p>
          <a:p>
            <a:pPr lvl="1">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PUFA</a:t>
            </a:r>
          </a:p>
          <a:p>
            <a:pPr lvl="2">
              <a:spcBef>
                <a:spcPts val="200"/>
              </a:spcBef>
              <a:buFont typeface="Arial" panose="020B0604020202020204" pitchFamily="34" charset="0"/>
              <a:buChar char="•"/>
              <a:defRPr/>
            </a:pPr>
            <a:r>
              <a:rPr lang="en-US" sz="10000" dirty="0" smtClean="0">
                <a:latin typeface="Arial" panose="020B0604020202020204" pitchFamily="34" charset="0"/>
                <a:cs typeface="Arial" panose="020B0604020202020204" pitchFamily="34" charset="0"/>
              </a:rPr>
              <a:t>TG </a:t>
            </a:r>
            <a:r>
              <a:rPr lang="en-US" sz="10000" dirty="0">
                <a:latin typeface="Arial" panose="020B0604020202020204" pitchFamily="34" charset="0"/>
                <a:cs typeface="Arial" panose="020B0604020202020204" pitchFamily="34" charset="0"/>
              </a:rPr>
              <a:t>are lowered by an estimated 0.4 mg/dL</a:t>
            </a:r>
            <a:r>
              <a:rPr lang="en-US" sz="10000" dirty="0" smtClean="0">
                <a:latin typeface="Arial" panose="020B0604020202020204" pitchFamily="34" charset="0"/>
                <a:cs typeface="Arial" panose="020B0604020202020204" pitchFamily="34" charset="0"/>
              </a:rPr>
              <a:t>.</a:t>
            </a:r>
          </a:p>
          <a:p>
            <a:pPr marL="457200" lvl="1" indent="0">
              <a:spcBef>
                <a:spcPts val="0"/>
              </a:spcBef>
              <a:buFontTx/>
              <a:buNone/>
              <a:defRPr/>
            </a:pPr>
            <a:endParaRPr lang="en-US" sz="10000" dirty="0">
              <a:latin typeface="Arial" panose="020B0604020202020204" pitchFamily="34" charset="0"/>
              <a:cs typeface="Arial" panose="020B0604020202020204" pitchFamily="34" charset="0"/>
            </a:endParaRPr>
          </a:p>
          <a:p>
            <a:pPr>
              <a:spcBef>
                <a:spcPts val="0"/>
              </a:spcBef>
              <a:buFontTx/>
              <a:buNone/>
              <a:defRPr/>
            </a:pPr>
            <a:r>
              <a:rPr lang="en-US" sz="10000" i="1" dirty="0">
                <a:latin typeface="Arial" panose="020B0604020202020204" pitchFamily="34" charset="0"/>
                <a:ea typeface="ＭＳ Ｐゴシック" charset="0"/>
                <a:cs typeface="Arial" panose="020B0604020202020204" pitchFamily="34" charset="0"/>
              </a:rPr>
              <a:t>	Strength of </a:t>
            </a:r>
            <a:r>
              <a:rPr lang="en-US" sz="10000" i="1" dirty="0" smtClean="0">
                <a:latin typeface="Arial" panose="020B0604020202020204" pitchFamily="34" charset="0"/>
                <a:ea typeface="ＭＳ Ｐゴシック" charset="0"/>
                <a:cs typeface="Arial" panose="020B0604020202020204" pitchFamily="34" charset="0"/>
              </a:rPr>
              <a:t>Evidence</a:t>
            </a:r>
            <a:r>
              <a:rPr lang="en-US" sz="10000" i="1" dirty="0">
                <a:latin typeface="Arial" panose="020B0604020202020204" pitchFamily="34" charset="0"/>
                <a:ea typeface="ＭＳ Ｐゴシック" charset="0"/>
                <a:cs typeface="Arial" panose="020B0604020202020204" pitchFamily="34" charset="0"/>
              </a:rPr>
              <a:t>: </a:t>
            </a:r>
            <a:r>
              <a:rPr lang="en-US" sz="10000" i="1" dirty="0" smtClean="0">
                <a:latin typeface="Arial" panose="020B0604020202020204" pitchFamily="34" charset="0"/>
                <a:ea typeface="ＭＳ Ｐゴシック" charset="0"/>
                <a:cs typeface="Arial" panose="020B0604020202020204" pitchFamily="34" charset="0"/>
              </a:rPr>
              <a:t>Moderate </a:t>
            </a:r>
            <a:endParaRPr lang="en-US" sz="3600" i="1" dirty="0">
              <a:ea typeface="ＭＳ Ｐゴシック" charset="0"/>
            </a:endParaRPr>
          </a:p>
        </p:txBody>
      </p:sp>
    </p:spTree>
    <p:extLst>
      <p:ext uri="{BB962C8B-B14F-4D97-AF65-F5344CB8AC3E}">
        <p14:creationId xmlns:p14="http://schemas.microsoft.com/office/powerpoint/2010/main" val="4074612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3813" y="246063"/>
            <a:ext cx="9144001" cy="1143000"/>
          </a:xfrm>
        </p:spPr>
        <p:txBody>
          <a:bodyPr>
            <a:normAutofit fontScale="90000"/>
          </a:bodyPr>
          <a:lstStyle/>
          <a:p>
            <a:r>
              <a:rPr lang="en-US" altLang="en-US" sz="4000" b="1" smtClean="0">
                <a:solidFill>
                  <a:schemeClr val="accent2"/>
                </a:solidFill>
              </a:rPr>
              <a:t>Effect of Substitution of 1% Energy of Saturated Fat </a:t>
            </a:r>
          </a:p>
        </p:txBody>
      </p:sp>
      <p:graphicFrame>
        <p:nvGraphicFramePr>
          <p:cNvPr id="4" name="Content Placeholder 3"/>
          <p:cNvGraphicFramePr>
            <a:graphicFrameLocks noGrp="1"/>
          </p:cNvGraphicFramePr>
          <p:nvPr>
            <p:ph idx="1"/>
          </p:nvPr>
        </p:nvGraphicFramePr>
        <p:xfrm>
          <a:off x="685800" y="1828800"/>
          <a:ext cx="7620000" cy="3810000"/>
        </p:xfrm>
        <a:graphic>
          <a:graphicData uri="http://schemas.openxmlformats.org/drawingml/2006/table">
            <a:tbl>
              <a:tblPr firstRow="1" bandRow="1">
                <a:tableStyleId>{5C22544A-7EE6-4342-B048-85BDC9FD1C3A}</a:tableStyleId>
              </a:tblPr>
              <a:tblGrid>
                <a:gridCol w="1600200"/>
                <a:gridCol w="2743200"/>
                <a:gridCol w="1676400"/>
                <a:gridCol w="1600200"/>
              </a:tblGrid>
              <a:tr h="952500">
                <a:tc>
                  <a:txBody>
                    <a:bodyPr/>
                    <a:lstStyle/>
                    <a:p>
                      <a:pPr algn="ct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rPr>
                        <a:t>Carbohydrates, MUFA</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rPr>
                        <a:t>MUFA</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rPr>
                        <a:t>PUFA</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500">
                <a:tc>
                  <a:txBody>
                    <a:bodyPr/>
                    <a:lstStyle/>
                    <a:p>
                      <a:pPr algn="ctr"/>
                      <a:r>
                        <a:rPr lang="en-US" sz="2600" b="1" dirty="0" smtClean="0">
                          <a:solidFill>
                            <a:schemeClr val="tx1"/>
                          </a:solidFill>
                          <a:latin typeface="Arial" panose="020B0604020202020204" pitchFamily="34" charset="0"/>
                          <a:cs typeface="Arial" panose="020B0604020202020204" pitchFamily="34" charset="0"/>
                        </a:rPr>
                        <a:t>LDL-C (mg/dL)</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a:t>
                      </a:r>
                      <a:r>
                        <a:rPr lang="en-US" sz="2600" b="1" dirty="0" smtClean="0">
                          <a:solidFill>
                            <a:schemeClr val="tx1"/>
                          </a:solidFill>
                          <a:latin typeface="Arial" panose="020B0604020202020204" pitchFamily="34" charset="0"/>
                          <a:cs typeface="Arial" panose="020B0604020202020204" pitchFamily="34" charset="0"/>
                        </a:rPr>
                        <a:t>1.2</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1.3</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1.8</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500">
                <a:tc>
                  <a:txBody>
                    <a:bodyPr/>
                    <a:lstStyle/>
                    <a:p>
                      <a:pPr algn="ctr"/>
                      <a:r>
                        <a:rPr lang="en-US" sz="2600" b="1" dirty="0" smtClean="0">
                          <a:solidFill>
                            <a:schemeClr val="tx1"/>
                          </a:solidFill>
                          <a:latin typeface="Arial" panose="020B0604020202020204" pitchFamily="34" charset="0"/>
                          <a:cs typeface="Arial" panose="020B0604020202020204" pitchFamily="34" charset="0"/>
                        </a:rPr>
                        <a:t>HDL-C (mg/dL)</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0.4</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1.2</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0.2</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500">
                <a:tc>
                  <a:txBody>
                    <a:bodyPr/>
                    <a:lstStyle/>
                    <a:p>
                      <a:pPr algn="ctr"/>
                      <a:r>
                        <a:rPr lang="en-US" sz="2600" b="1" dirty="0" smtClean="0">
                          <a:solidFill>
                            <a:schemeClr val="tx1"/>
                          </a:solidFill>
                          <a:latin typeface="Arial" panose="020B0604020202020204" pitchFamily="34" charset="0"/>
                          <a:cs typeface="Arial" panose="020B0604020202020204" pitchFamily="34" charset="0"/>
                        </a:rPr>
                        <a:t>TG (mg/dL)</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1.9</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0.2</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smtClean="0">
                          <a:solidFill>
                            <a:schemeClr val="tx1"/>
                          </a:solidFill>
                          <a:latin typeface="Arial" panose="020B0604020202020204" pitchFamily="34" charset="0"/>
                          <a:cs typeface="Arial" panose="020B0604020202020204" pitchFamily="34" charset="0"/>
                          <a:sym typeface="Symbol"/>
                        </a:rPr>
                        <a:t>0.4</a:t>
                      </a:r>
                      <a:endParaRPr lang="en-US" sz="2600" b="1" dirty="0">
                        <a:solidFill>
                          <a:schemeClr val="tx1"/>
                        </a:solidFill>
                        <a:latin typeface="Arial" panose="020B0604020202020204" pitchFamily="34" charset="0"/>
                        <a:cs typeface="Arial"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5809178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0" y="228600"/>
            <a:ext cx="9144000" cy="1143000"/>
          </a:xfrm>
        </p:spPr>
        <p:txBody>
          <a:bodyPr>
            <a:normAutofit fontScale="90000"/>
          </a:bodyPr>
          <a:lstStyle/>
          <a:p>
            <a:r>
              <a:rPr lang="en-US" altLang="en-US" sz="4000" b="1" smtClean="0">
                <a:solidFill>
                  <a:schemeClr val="accent2"/>
                </a:solidFill>
              </a:rPr>
              <a:t>Substitution of Fatty Acids for Carbohydrates</a:t>
            </a:r>
          </a:p>
        </p:txBody>
      </p:sp>
      <p:sp>
        <p:nvSpPr>
          <p:cNvPr id="2" name="Content Placeholder 1"/>
          <p:cNvSpPr>
            <a:spLocks noGrp="1"/>
          </p:cNvSpPr>
          <p:nvPr>
            <p:ph idx="1"/>
          </p:nvPr>
        </p:nvSpPr>
        <p:spPr>
          <a:xfrm>
            <a:off x="457200" y="1371600"/>
            <a:ext cx="8229600" cy="4724400"/>
          </a:xfrm>
        </p:spPr>
        <p:txBody>
          <a:bodyPr>
            <a:normAutofit/>
          </a:bodyPr>
          <a:lstStyle/>
          <a:p>
            <a:pPr>
              <a:defRPr/>
            </a:pPr>
            <a:r>
              <a:rPr lang="en-US" sz="2400" dirty="0" smtClean="0">
                <a:latin typeface="Arial" panose="020B0604020202020204" pitchFamily="34" charset="0"/>
                <a:ea typeface="ＭＳ Ｐゴシック" charset="0"/>
                <a:cs typeface="Arial" panose="020B0604020202020204" pitchFamily="34" charset="0"/>
              </a:rPr>
              <a:t>In </a:t>
            </a:r>
            <a:r>
              <a:rPr lang="en-US" sz="2400" dirty="0">
                <a:latin typeface="Arial" panose="020B0604020202020204" pitchFamily="34" charset="0"/>
                <a:ea typeface="ＭＳ Ｐゴシック" charset="0"/>
                <a:cs typeface="Arial" panose="020B0604020202020204" pitchFamily="34" charset="0"/>
              </a:rPr>
              <a:t>controlled feeding trials among adults, for every </a:t>
            </a:r>
            <a:r>
              <a:rPr lang="en-US" sz="2400" dirty="0" smtClean="0">
                <a:latin typeface="Arial" panose="020B0604020202020204" pitchFamily="34" charset="0"/>
                <a:ea typeface="ＭＳ Ｐゴシック" charset="0"/>
                <a:cs typeface="Arial" panose="020B0604020202020204" pitchFamily="34" charset="0"/>
              </a:rPr>
              <a:t>1% </a:t>
            </a:r>
            <a:r>
              <a:rPr lang="en-US" sz="2400" dirty="0">
                <a:latin typeface="Arial" panose="020B0604020202020204" pitchFamily="34" charset="0"/>
                <a:ea typeface="ＭＳ Ｐゴシック" charset="0"/>
                <a:cs typeface="Arial" panose="020B0604020202020204" pitchFamily="34" charset="0"/>
              </a:rPr>
              <a:t>of energy from </a:t>
            </a:r>
            <a:r>
              <a:rPr lang="en-US" sz="2400" dirty="0" smtClean="0">
                <a:latin typeface="Arial" panose="020B0604020202020204" pitchFamily="34" charset="0"/>
                <a:ea typeface="ＭＳ Ｐゴシック" charset="0"/>
                <a:cs typeface="Arial" panose="020B0604020202020204" pitchFamily="34" charset="0"/>
              </a:rPr>
              <a:t>carbohydrates that </a:t>
            </a:r>
            <a:r>
              <a:rPr lang="en-US" sz="2400" dirty="0">
                <a:latin typeface="Arial" panose="020B0604020202020204" pitchFamily="34" charset="0"/>
                <a:ea typeface="ＭＳ Ｐゴシック" charset="0"/>
                <a:cs typeface="Arial" panose="020B0604020202020204" pitchFamily="34" charset="0"/>
              </a:rPr>
              <a:t>is replaced by </a:t>
            </a:r>
            <a:r>
              <a:rPr lang="en-US" sz="2400" dirty="0" smtClean="0">
                <a:latin typeface="Arial" panose="020B0604020202020204" pitchFamily="34" charset="0"/>
                <a:ea typeface="ＭＳ Ｐゴシック" charset="0"/>
                <a:cs typeface="Arial" panose="020B0604020202020204" pitchFamily="34" charset="0"/>
              </a:rPr>
              <a:t>1% </a:t>
            </a:r>
            <a:r>
              <a:rPr lang="en-US" sz="2400" dirty="0">
                <a:latin typeface="Arial" panose="020B0604020202020204" pitchFamily="34" charset="0"/>
                <a:ea typeface="ＭＳ Ｐゴシック" charset="0"/>
                <a:cs typeface="Arial" panose="020B0604020202020204" pitchFamily="34" charset="0"/>
              </a:rPr>
              <a:t>of energy from:  </a:t>
            </a: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MUFA</a:t>
            </a:r>
          </a:p>
          <a:p>
            <a:pPr lvl="2">
              <a:buFont typeface="Arial" panose="020B0604020202020204" pitchFamily="34" charset="0"/>
              <a:buChar char="•"/>
              <a:defRPr/>
            </a:pPr>
            <a:r>
              <a:rPr lang="en-US" dirty="0" smtClean="0">
                <a:latin typeface="Arial" panose="020B0604020202020204" pitchFamily="34" charset="0"/>
                <a:cs typeface="Arial" panose="020B0604020202020204" pitchFamily="34" charset="0"/>
              </a:rPr>
              <a:t>LDL-C </a:t>
            </a:r>
            <a:r>
              <a:rPr lang="en-US" dirty="0">
                <a:latin typeface="Arial" panose="020B0604020202020204" pitchFamily="34" charset="0"/>
                <a:cs typeface="Arial" panose="020B0604020202020204" pitchFamily="34" charset="0"/>
              </a:rPr>
              <a:t>is lowered by 0.3 mg/dL, </a:t>
            </a:r>
            <a:r>
              <a:rPr lang="en-US" dirty="0" smtClean="0">
                <a:latin typeface="Arial" panose="020B0604020202020204" pitchFamily="34" charset="0"/>
                <a:cs typeface="Arial" panose="020B0604020202020204" pitchFamily="34" charset="0"/>
              </a:rPr>
              <a:t>HDL-C </a:t>
            </a:r>
            <a:r>
              <a:rPr lang="en-US" dirty="0">
                <a:latin typeface="Arial" panose="020B0604020202020204" pitchFamily="34" charset="0"/>
                <a:cs typeface="Arial" panose="020B0604020202020204" pitchFamily="34" charset="0"/>
              </a:rPr>
              <a:t>is raised by 0.3 mg/dL, and TG are lowered by 1.7 </a:t>
            </a:r>
            <a:r>
              <a:rPr lang="en-US" dirty="0" smtClean="0">
                <a:latin typeface="Arial" panose="020B0604020202020204" pitchFamily="34" charset="0"/>
                <a:cs typeface="Arial" panose="020B0604020202020204" pitchFamily="34" charset="0"/>
              </a:rPr>
              <a:t>mg/dL </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PUFA</a:t>
            </a:r>
          </a:p>
          <a:p>
            <a:pPr lvl="2">
              <a:buFont typeface="Arial" panose="020B0604020202020204" pitchFamily="34" charset="0"/>
              <a:buChar char="•"/>
              <a:defRPr/>
            </a:pPr>
            <a:r>
              <a:rPr lang="en-US" dirty="0" smtClean="0">
                <a:latin typeface="Arial" panose="020B0604020202020204" pitchFamily="34" charset="0"/>
                <a:cs typeface="Arial" panose="020B0604020202020204" pitchFamily="34" charset="0"/>
              </a:rPr>
              <a:t>LDL-C </a:t>
            </a:r>
            <a:r>
              <a:rPr lang="en-US" dirty="0">
                <a:latin typeface="Arial" panose="020B0604020202020204" pitchFamily="34" charset="0"/>
                <a:cs typeface="Arial" panose="020B0604020202020204" pitchFamily="34" charset="0"/>
              </a:rPr>
              <a:t>is lowered by 0.7 mg/dL, </a:t>
            </a:r>
            <a:r>
              <a:rPr lang="en-US" dirty="0" smtClean="0">
                <a:latin typeface="Arial" panose="020B0604020202020204" pitchFamily="34" charset="0"/>
                <a:cs typeface="Arial" panose="020B0604020202020204" pitchFamily="34" charset="0"/>
              </a:rPr>
              <a:t>HDL-C </a:t>
            </a:r>
            <a:r>
              <a:rPr lang="en-US" dirty="0">
                <a:latin typeface="Arial" panose="020B0604020202020204" pitchFamily="34" charset="0"/>
                <a:cs typeface="Arial" panose="020B0604020202020204" pitchFamily="34" charset="0"/>
              </a:rPr>
              <a:t>is raised by 0.2 mg/dL, and TG are lowered by 2.3 </a:t>
            </a:r>
            <a:r>
              <a:rPr lang="en-US" dirty="0" smtClean="0">
                <a:latin typeface="Arial" panose="020B0604020202020204" pitchFamily="34" charset="0"/>
                <a:cs typeface="Arial" panose="020B0604020202020204" pitchFamily="34" charset="0"/>
              </a:rPr>
              <a:t>mg/dL</a:t>
            </a:r>
          </a:p>
          <a:p>
            <a:pPr marL="457200" lvl="1" indent="0">
              <a:buFontTx/>
              <a:buNone/>
              <a:defRPr/>
            </a:pPr>
            <a:endParaRPr lang="en-US" sz="2400" dirty="0">
              <a:latin typeface="Arial" panose="020B0604020202020204" pitchFamily="34" charset="0"/>
              <a:cs typeface="Arial" panose="020B0604020202020204" pitchFamily="34" charset="0"/>
            </a:endParaRPr>
          </a:p>
          <a:p>
            <a:pPr>
              <a:buFontTx/>
              <a:buNone/>
              <a:defRPr/>
            </a:pPr>
            <a:r>
              <a:rPr lang="en-US" sz="2400" i="1" dirty="0">
                <a:latin typeface="Arial" panose="020B0604020202020204" pitchFamily="34" charset="0"/>
                <a:ea typeface="ＭＳ Ｐゴシック" charset="0"/>
                <a:cs typeface="Arial" panose="020B0604020202020204" pitchFamily="34" charset="0"/>
              </a:rPr>
              <a:t> </a:t>
            </a:r>
            <a:r>
              <a:rPr lang="en-US" sz="2400" i="1" dirty="0" smtClean="0">
                <a:latin typeface="Arial" panose="020B0604020202020204" pitchFamily="34" charset="0"/>
                <a:ea typeface="ＭＳ Ｐゴシック" charset="0"/>
                <a:cs typeface="Arial" panose="020B0604020202020204" pitchFamily="34" charset="0"/>
              </a:rPr>
              <a:t>        Strength </a:t>
            </a:r>
            <a:r>
              <a:rPr lang="en-US" sz="2400" i="1" dirty="0">
                <a:latin typeface="Arial" panose="020B0604020202020204" pitchFamily="34" charset="0"/>
                <a:ea typeface="ＭＳ Ｐゴシック" charset="0"/>
                <a:cs typeface="Arial" panose="020B0604020202020204" pitchFamily="34" charset="0"/>
              </a:rPr>
              <a:t>of E</a:t>
            </a:r>
            <a:r>
              <a:rPr lang="en-US" sz="2400" i="1" dirty="0" smtClean="0">
                <a:latin typeface="Arial" panose="020B0604020202020204" pitchFamily="34" charset="0"/>
                <a:ea typeface="ＭＳ Ｐゴシック" charset="0"/>
                <a:cs typeface="Arial" panose="020B0604020202020204" pitchFamily="34" charset="0"/>
              </a:rPr>
              <a:t>vidence</a:t>
            </a:r>
            <a:r>
              <a:rPr lang="en-US" sz="2400" i="1" dirty="0">
                <a:latin typeface="Arial" panose="020B0604020202020204" pitchFamily="34" charset="0"/>
                <a:ea typeface="ＭＳ Ｐゴシック" charset="0"/>
                <a:cs typeface="Arial" panose="020B0604020202020204" pitchFamily="34" charset="0"/>
              </a:rPr>
              <a:t>: </a:t>
            </a:r>
            <a:r>
              <a:rPr lang="en-US" sz="2400" i="1" dirty="0" smtClean="0">
                <a:latin typeface="Arial" panose="020B0604020202020204" pitchFamily="34" charset="0"/>
                <a:ea typeface="ＭＳ Ｐゴシック" charset="0"/>
                <a:cs typeface="Arial" panose="020B0604020202020204" pitchFamily="34" charset="0"/>
              </a:rPr>
              <a:t>Moderate</a:t>
            </a:r>
            <a:endParaRPr lang="en-US" sz="2400" b="1" i="1" dirty="0">
              <a:solidFill>
                <a:srgbClr val="FFFF00"/>
              </a:solidFill>
              <a:ea typeface="ＭＳ Ｐゴシック" charset="0"/>
            </a:endParaRPr>
          </a:p>
        </p:txBody>
      </p:sp>
    </p:spTree>
    <p:extLst>
      <p:ext uri="{BB962C8B-B14F-4D97-AF65-F5344CB8AC3E}">
        <p14:creationId xmlns:p14="http://schemas.microsoft.com/office/powerpoint/2010/main" val="828215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685800" y="76200"/>
            <a:ext cx="7772400" cy="685800"/>
          </a:xfrm>
        </p:spPr>
        <p:txBody>
          <a:bodyPr>
            <a:normAutofit fontScale="90000"/>
          </a:bodyPr>
          <a:lstStyle/>
          <a:p>
            <a:r>
              <a:rPr lang="en-US" altLang="en-US" sz="4000" b="1" i="1" smtClean="0">
                <a:solidFill>
                  <a:schemeClr val="accent2"/>
                </a:solidFill>
              </a:rPr>
              <a:t>Trans</a:t>
            </a:r>
            <a:r>
              <a:rPr lang="en-US" altLang="en-US" sz="4000" b="1" smtClean="0">
                <a:solidFill>
                  <a:schemeClr val="accent2"/>
                </a:solidFill>
              </a:rPr>
              <a:t> Fat</a:t>
            </a:r>
          </a:p>
        </p:txBody>
      </p:sp>
      <p:sp>
        <p:nvSpPr>
          <p:cNvPr id="2" name="Content Placeholder 1"/>
          <p:cNvSpPr>
            <a:spLocks noGrp="1"/>
          </p:cNvSpPr>
          <p:nvPr>
            <p:ph idx="1"/>
          </p:nvPr>
        </p:nvSpPr>
        <p:spPr>
          <a:xfrm>
            <a:off x="304800" y="762000"/>
            <a:ext cx="8382000" cy="3581400"/>
          </a:xfrm>
        </p:spPr>
        <p:txBody>
          <a:bodyPr>
            <a:noAutofit/>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controlled feeding trials among adults, for every </a:t>
            </a:r>
            <a:r>
              <a:rPr lang="en-US" sz="2600" dirty="0" smtClean="0">
                <a:latin typeface="Arial" panose="020B0604020202020204" pitchFamily="34" charset="0"/>
                <a:ea typeface="ＭＳ Ｐゴシック" charset="0"/>
                <a:cs typeface="Arial" panose="020B0604020202020204" pitchFamily="34" charset="0"/>
              </a:rPr>
              <a:t>1% </a:t>
            </a:r>
            <a:r>
              <a:rPr lang="en-US" sz="2600" dirty="0">
                <a:latin typeface="Arial" panose="020B0604020202020204" pitchFamily="34" charset="0"/>
                <a:ea typeface="ＭＳ Ｐゴシック" charset="0"/>
                <a:cs typeface="Arial" panose="020B0604020202020204" pitchFamily="34" charset="0"/>
              </a:rPr>
              <a:t>of energy </a:t>
            </a:r>
            <a:r>
              <a:rPr lang="en-US" sz="2600" dirty="0" smtClean="0">
                <a:latin typeface="Arial" panose="020B0604020202020204" pitchFamily="34" charset="0"/>
                <a:ea typeface="ＭＳ Ｐゴシック" charset="0"/>
                <a:cs typeface="Arial" panose="020B0604020202020204" pitchFamily="34" charset="0"/>
              </a:rPr>
              <a:t>from </a:t>
            </a:r>
            <a:r>
              <a:rPr lang="en-US" sz="2600" i="1" dirty="0" smtClean="0">
                <a:latin typeface="Arial" panose="020B0604020202020204" pitchFamily="34" charset="0"/>
                <a:ea typeface="ＭＳ Ｐゴシック" charset="0"/>
                <a:cs typeface="Arial" panose="020B0604020202020204" pitchFamily="34" charset="0"/>
              </a:rPr>
              <a:t>trans</a:t>
            </a:r>
            <a:r>
              <a:rPr lang="en-US" sz="2600" dirty="0" smtClean="0">
                <a:latin typeface="Arial" panose="020B0604020202020204" pitchFamily="34" charset="0"/>
                <a:ea typeface="ＭＳ Ｐゴシック" charset="0"/>
                <a:cs typeface="Arial" panose="020B0604020202020204" pitchFamily="34" charset="0"/>
              </a:rPr>
              <a:t> MUFA </a:t>
            </a:r>
            <a:r>
              <a:rPr lang="en-US" sz="2600" dirty="0">
                <a:latin typeface="Arial" panose="020B0604020202020204" pitchFamily="34" charset="0"/>
                <a:ea typeface="ＭＳ Ｐゴシック" charset="0"/>
                <a:cs typeface="Arial" panose="020B0604020202020204" pitchFamily="34" charset="0"/>
              </a:rPr>
              <a:t>replaced with </a:t>
            </a:r>
            <a:r>
              <a:rPr lang="en-US" sz="2600" dirty="0" smtClean="0">
                <a:latin typeface="Arial" panose="020B0604020202020204" pitchFamily="34" charset="0"/>
                <a:ea typeface="ＭＳ Ｐゴシック" charset="0"/>
                <a:cs typeface="Arial" panose="020B0604020202020204" pitchFamily="34" charset="0"/>
              </a:rPr>
              <a:t>1% </a:t>
            </a:r>
            <a:r>
              <a:rPr lang="en-US" sz="2600" dirty="0">
                <a:latin typeface="Arial" panose="020B0604020202020204" pitchFamily="34" charset="0"/>
                <a:ea typeface="ＭＳ Ｐゴシック" charset="0"/>
                <a:cs typeface="Arial" panose="020B0604020202020204" pitchFamily="34" charset="0"/>
              </a:rPr>
              <a:t>of </a:t>
            </a:r>
            <a:r>
              <a:rPr lang="en-US" sz="2600" dirty="0" smtClean="0">
                <a:latin typeface="Arial" panose="020B0604020202020204" pitchFamily="34" charset="0"/>
                <a:ea typeface="ＭＳ Ｐゴシック" charset="0"/>
                <a:cs typeface="Arial" panose="020B0604020202020204" pitchFamily="34" charset="0"/>
              </a:rPr>
              <a:t>energy </a:t>
            </a:r>
            <a:r>
              <a:rPr lang="en-US" sz="2600" dirty="0">
                <a:latin typeface="Arial" panose="020B0604020202020204" pitchFamily="34" charset="0"/>
                <a:ea typeface="ＭＳ Ｐゴシック" charset="0"/>
                <a:cs typeface="Arial" panose="020B0604020202020204" pitchFamily="34" charset="0"/>
              </a:rPr>
              <a:t>from:  </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MUFA or </a:t>
            </a:r>
            <a:r>
              <a:rPr lang="en-US" sz="2600" dirty="0" smtClean="0">
                <a:latin typeface="Arial" panose="020B0604020202020204" pitchFamily="34" charset="0"/>
                <a:cs typeface="Arial" panose="020B0604020202020204" pitchFamily="34" charset="0"/>
              </a:rPr>
              <a:t>PUFA</a:t>
            </a:r>
          </a:p>
          <a:p>
            <a:pPr lvl="2">
              <a:defRPr/>
            </a:pPr>
            <a:r>
              <a:rPr lang="en-US" sz="2600" dirty="0" smtClean="0">
                <a:latin typeface="Arial" panose="020B0604020202020204" pitchFamily="34" charset="0"/>
                <a:cs typeface="Arial" panose="020B0604020202020204" pitchFamily="34" charset="0"/>
                <a:sym typeface="Symbol"/>
              </a:rPr>
              <a:t> </a:t>
            </a:r>
            <a:r>
              <a:rPr lang="en-US" sz="2600" dirty="0" smtClean="0">
                <a:latin typeface="Arial" panose="020B0604020202020204" pitchFamily="34" charset="0"/>
                <a:cs typeface="Arial" panose="020B0604020202020204" pitchFamily="34" charset="0"/>
              </a:rPr>
              <a:t>LDL-C </a:t>
            </a:r>
            <a:r>
              <a:rPr lang="en-US" sz="2600" dirty="0">
                <a:latin typeface="Arial" panose="020B0604020202020204" pitchFamily="34" charset="0"/>
                <a:cs typeface="Arial" panose="020B0604020202020204" pitchFamily="34" charset="0"/>
              </a:rPr>
              <a:t>by </a:t>
            </a:r>
            <a:r>
              <a:rPr lang="en-US" sz="2600" dirty="0" smtClean="0">
                <a:latin typeface="Arial" panose="020B0604020202020204" pitchFamily="34" charset="0"/>
                <a:cs typeface="Arial" panose="020B0604020202020204" pitchFamily="34" charset="0"/>
              </a:rPr>
              <a:t>1.5 and 2.0 </a:t>
            </a:r>
            <a:r>
              <a:rPr lang="en-US" sz="2600" dirty="0">
                <a:latin typeface="Arial" panose="020B0604020202020204" pitchFamily="34" charset="0"/>
                <a:cs typeface="Arial" panose="020B0604020202020204" pitchFamily="34" charset="0"/>
              </a:rPr>
              <a:t>mg/dL, respectively.  </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SFA, MUFA, or </a:t>
            </a:r>
            <a:r>
              <a:rPr lang="en-US" sz="2600" dirty="0" smtClean="0">
                <a:latin typeface="Arial" panose="020B0604020202020204" pitchFamily="34" charset="0"/>
                <a:cs typeface="Arial" panose="020B0604020202020204" pitchFamily="34" charset="0"/>
              </a:rPr>
              <a:t>PUFA</a:t>
            </a:r>
          </a:p>
          <a:p>
            <a:pPr lvl="2">
              <a:defRPr/>
            </a:pPr>
            <a:r>
              <a:rPr lang="en-US" sz="2600" dirty="0" smtClean="0">
                <a:latin typeface="Arial" panose="020B0604020202020204" pitchFamily="34" charset="0"/>
                <a:cs typeface="Arial" panose="020B0604020202020204" pitchFamily="34" charset="0"/>
                <a:sym typeface="Symbol"/>
              </a:rPr>
              <a:t> </a:t>
            </a:r>
            <a:r>
              <a:rPr lang="en-US" sz="2600" dirty="0" smtClean="0">
                <a:latin typeface="Arial" panose="020B0604020202020204" pitchFamily="34" charset="0"/>
                <a:cs typeface="Arial" panose="020B0604020202020204" pitchFamily="34" charset="0"/>
              </a:rPr>
              <a:t>HDL-C by 0.5</a:t>
            </a:r>
            <a:r>
              <a:rPr lang="en-US" sz="2600" dirty="0">
                <a:latin typeface="Arial" panose="020B0604020202020204" pitchFamily="34" charset="0"/>
                <a:cs typeface="Arial" panose="020B0604020202020204" pitchFamily="34" charset="0"/>
              </a:rPr>
              <a:t>, 0.4 </a:t>
            </a:r>
            <a:r>
              <a:rPr lang="en-US" sz="2600" dirty="0" smtClean="0">
                <a:latin typeface="Arial" panose="020B0604020202020204" pitchFamily="34" charset="0"/>
                <a:cs typeface="Arial" panose="020B0604020202020204" pitchFamily="34" charset="0"/>
              </a:rPr>
              <a:t>and </a:t>
            </a:r>
            <a:r>
              <a:rPr lang="en-US" sz="2600" dirty="0">
                <a:latin typeface="Arial" panose="020B0604020202020204" pitchFamily="34" charset="0"/>
                <a:cs typeface="Arial" panose="020B0604020202020204" pitchFamily="34" charset="0"/>
              </a:rPr>
              <a:t>0.5 mg/dL, respectively.  </a:t>
            </a:r>
            <a:endParaRPr lang="en-US" sz="2600" dirty="0" smtClean="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MUFA </a:t>
            </a:r>
            <a:r>
              <a:rPr lang="en-US" sz="2600" dirty="0">
                <a:latin typeface="Arial" panose="020B0604020202020204" pitchFamily="34" charset="0"/>
                <a:cs typeface="Arial" panose="020B0604020202020204" pitchFamily="34" charset="0"/>
              </a:rPr>
              <a:t>or </a:t>
            </a:r>
            <a:r>
              <a:rPr lang="en-US" sz="2600" dirty="0" smtClean="0">
                <a:latin typeface="Arial" panose="020B0604020202020204" pitchFamily="34" charset="0"/>
                <a:cs typeface="Arial" panose="020B0604020202020204" pitchFamily="34" charset="0"/>
              </a:rPr>
              <a:t>PUFA</a:t>
            </a:r>
          </a:p>
          <a:p>
            <a:pPr lvl="2">
              <a:defRPr/>
            </a:pPr>
            <a:r>
              <a:rPr lang="en-US" sz="2600" dirty="0" smtClean="0">
                <a:latin typeface="Arial" panose="020B0604020202020204" pitchFamily="34" charset="0"/>
                <a:cs typeface="Arial" panose="020B0604020202020204" pitchFamily="34" charset="0"/>
                <a:sym typeface="Symbol"/>
              </a:rPr>
              <a:t> </a:t>
            </a:r>
            <a:r>
              <a:rPr lang="en-US" sz="2600" dirty="0" smtClean="0">
                <a:latin typeface="Arial" panose="020B0604020202020204" pitchFamily="34" charset="0"/>
                <a:cs typeface="Arial" panose="020B0604020202020204" pitchFamily="34" charset="0"/>
              </a:rPr>
              <a:t>TG by 1.2  and </a:t>
            </a:r>
            <a:r>
              <a:rPr lang="en-US" sz="2600" dirty="0">
                <a:latin typeface="Arial" panose="020B0604020202020204" pitchFamily="34" charset="0"/>
                <a:cs typeface="Arial" panose="020B0604020202020204" pitchFamily="34" charset="0"/>
              </a:rPr>
              <a:t>1.3 mg/dL. </a:t>
            </a:r>
          </a:p>
          <a:p>
            <a:pPr marL="914400" lvl="2" indent="0">
              <a:buFontTx/>
              <a:buNone/>
              <a:defRPr/>
            </a:pPr>
            <a:r>
              <a:rPr lang="en-US" sz="800" dirty="0" smtClean="0">
                <a:latin typeface="Arial" panose="020B0604020202020204" pitchFamily="34"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Moderate</a:t>
            </a:r>
            <a:endParaRPr lang="en-US" sz="2600" i="1" dirty="0">
              <a:latin typeface="Arial" panose="020B0604020202020204" pitchFamily="34" charset="0"/>
              <a:ea typeface="ＭＳ Ｐゴシック" charset="0"/>
              <a:cs typeface="Arial" panose="020B0604020202020204" pitchFamily="34" charset="0"/>
            </a:endParaRPr>
          </a:p>
        </p:txBody>
      </p:sp>
      <p:pic>
        <p:nvPicPr>
          <p:cNvPr id="36868" name="Picture 2" descr="https://encrypted-tbn2.gstatic.com/images?q=tbn:ANd9GcRK7zjQwTk0Lu6l-OjkxNZ3uakLxSWelh2kX8qau04WcyQozSU8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6543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62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685800" y="-76200"/>
            <a:ext cx="7772400" cy="1143000"/>
          </a:xfrm>
        </p:spPr>
        <p:txBody>
          <a:bodyPr/>
          <a:lstStyle/>
          <a:p>
            <a:r>
              <a:rPr lang="en-US" altLang="en-US" sz="4000" b="1" i="1" smtClean="0">
                <a:solidFill>
                  <a:schemeClr val="accent2"/>
                </a:solidFill>
              </a:rPr>
              <a:t>Trans</a:t>
            </a:r>
            <a:r>
              <a:rPr lang="en-US" altLang="en-US" sz="4000" b="1" smtClean="0">
                <a:solidFill>
                  <a:schemeClr val="accent2"/>
                </a:solidFill>
              </a:rPr>
              <a:t> Fat (cont.)</a:t>
            </a:r>
          </a:p>
        </p:txBody>
      </p:sp>
      <p:sp>
        <p:nvSpPr>
          <p:cNvPr id="2" name="Content Placeholder 1"/>
          <p:cNvSpPr>
            <a:spLocks noGrp="1"/>
          </p:cNvSpPr>
          <p:nvPr>
            <p:ph idx="1"/>
          </p:nvPr>
        </p:nvSpPr>
        <p:spPr>
          <a:xfrm>
            <a:off x="533400" y="1333500"/>
            <a:ext cx="4572000" cy="3505200"/>
          </a:xfrm>
        </p:spPr>
        <p:txBody>
          <a:bodyPr>
            <a:normAutofit lnSpcReduction="10000"/>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controlled feeding trials among adults, the replacement of </a:t>
            </a:r>
            <a:r>
              <a:rPr lang="en-US" sz="2600" dirty="0" smtClean="0">
                <a:latin typeface="Arial" panose="020B0604020202020204" pitchFamily="34" charset="0"/>
                <a:ea typeface="ＭＳ Ｐゴシック" charset="0"/>
                <a:cs typeface="Arial" panose="020B0604020202020204" pitchFamily="34" charset="0"/>
              </a:rPr>
              <a:t>1% energy </a:t>
            </a:r>
            <a:r>
              <a:rPr lang="en-US" sz="2600" dirty="0">
                <a:latin typeface="Arial" panose="020B0604020202020204" pitchFamily="34" charset="0"/>
                <a:ea typeface="ＭＳ Ｐゴシック" charset="0"/>
                <a:cs typeface="Arial" panose="020B0604020202020204" pitchFamily="34" charset="0"/>
              </a:rPr>
              <a:t>as </a:t>
            </a:r>
            <a:r>
              <a:rPr lang="en-US" sz="2600" i="1" dirty="0">
                <a:latin typeface="Arial" panose="020B0604020202020204" pitchFamily="34" charset="0"/>
                <a:ea typeface="ＭＳ Ｐゴシック" charset="0"/>
                <a:cs typeface="Arial" panose="020B0604020202020204" pitchFamily="34" charset="0"/>
              </a:rPr>
              <a:t>trans</a:t>
            </a:r>
            <a:r>
              <a:rPr lang="en-US" sz="2600" dirty="0">
                <a:latin typeface="Arial" panose="020B0604020202020204" pitchFamily="34" charset="0"/>
                <a:ea typeface="ＭＳ Ｐゴシック" charset="0"/>
                <a:cs typeface="Arial" panose="020B0604020202020204" pitchFamily="34" charset="0"/>
              </a:rPr>
              <a:t> </a:t>
            </a:r>
            <a:r>
              <a:rPr lang="en-US" sz="2600" dirty="0" smtClean="0">
                <a:latin typeface="Arial" panose="020B0604020202020204" pitchFamily="34" charset="0"/>
                <a:ea typeface="ＭＳ Ｐゴシック" charset="0"/>
                <a:cs typeface="Arial" panose="020B0604020202020204" pitchFamily="34" charset="0"/>
              </a:rPr>
              <a:t>MUFA </a:t>
            </a:r>
            <a:r>
              <a:rPr lang="en-US" sz="2600" dirty="0">
                <a:latin typeface="Arial" panose="020B0604020202020204" pitchFamily="34" charset="0"/>
                <a:ea typeface="ＭＳ Ｐゴシック" charset="0"/>
                <a:cs typeface="Arial" panose="020B0604020202020204" pitchFamily="34" charset="0"/>
              </a:rPr>
              <a:t>with </a:t>
            </a:r>
            <a:r>
              <a:rPr lang="en-US" sz="2600" dirty="0" smtClean="0">
                <a:latin typeface="Arial" panose="020B0604020202020204" pitchFamily="34" charset="0"/>
                <a:ea typeface="ＭＳ Ｐゴシック" charset="0"/>
                <a:cs typeface="Arial" panose="020B0604020202020204" pitchFamily="34" charset="0"/>
              </a:rPr>
              <a:t>carbohydrates decreased LDL-C </a:t>
            </a:r>
            <a:r>
              <a:rPr lang="en-US" sz="2600" dirty="0">
                <a:latin typeface="Arial" panose="020B0604020202020204" pitchFamily="34" charset="0"/>
                <a:ea typeface="ＭＳ Ｐゴシック" charset="0"/>
                <a:cs typeface="Arial" panose="020B0604020202020204" pitchFamily="34" charset="0"/>
              </a:rPr>
              <a:t>cholesterol levels by 1.5 mg/dL, and had no effect on </a:t>
            </a:r>
            <a:r>
              <a:rPr lang="en-US" sz="2600" dirty="0" smtClean="0">
                <a:latin typeface="Arial" panose="020B0604020202020204" pitchFamily="34" charset="0"/>
                <a:ea typeface="ＭＳ Ｐゴシック" charset="0"/>
                <a:cs typeface="Arial" panose="020B0604020202020204" pitchFamily="34" charset="0"/>
              </a:rPr>
              <a:t>HDL-C </a:t>
            </a:r>
            <a:r>
              <a:rPr lang="en-US" sz="2600" dirty="0">
                <a:latin typeface="Arial" panose="020B0604020202020204" pitchFamily="34" charset="0"/>
                <a:ea typeface="ＭＳ Ｐゴシック" charset="0"/>
                <a:cs typeface="Arial" panose="020B0604020202020204" pitchFamily="34" charset="0"/>
              </a:rPr>
              <a:t>cholesterol and TG levels.  </a:t>
            </a:r>
            <a:endParaRPr lang="en-US" sz="2600" dirty="0" smtClean="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sp>
        <p:nvSpPr>
          <p:cNvPr id="37892" name="AutoShape 2" descr="https://encrypted-tbn1.gstatic.com/images?q=tbn:ANd9GcRxWwngWmwWiIwYdm0UjVYANFuBYxRs2OTS4O6PJDTWKXeFafxhT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Calibri" pitchFamily="34" charset="0"/>
                <a:ea typeface="Geneva" charset="0"/>
                <a:cs typeface="Geneva" charset="0"/>
              </a:defRPr>
            </a:lvl2pPr>
            <a:lvl3pPr marL="1143000" indent="-228600" eaLnBrk="0" hangingPunct="0">
              <a:spcBef>
                <a:spcPct val="20000"/>
              </a:spcBef>
              <a:buChar char="•"/>
              <a:defRPr sz="2400">
                <a:solidFill>
                  <a:schemeClr val="tx1"/>
                </a:solidFill>
                <a:latin typeface="Calibri" pitchFamily="34" charset="0"/>
                <a:ea typeface="Geneva" charset="0"/>
                <a:cs typeface="Geneva" charset="0"/>
              </a:defRPr>
            </a:lvl3pPr>
            <a:lvl4pPr marL="1600200" indent="-228600" eaLnBrk="0" hangingPunct="0">
              <a:spcBef>
                <a:spcPct val="20000"/>
              </a:spcBef>
              <a:buChar char="–"/>
              <a:defRPr sz="2000">
                <a:solidFill>
                  <a:schemeClr val="tx1"/>
                </a:solidFill>
                <a:latin typeface="Calibri" pitchFamily="34" charset="0"/>
                <a:ea typeface="Geneva" charset="0"/>
                <a:cs typeface="Geneva" charset="0"/>
              </a:defRPr>
            </a:lvl4pPr>
            <a:lvl5pPr marL="2057400" indent="-228600" eaLnBrk="0" hangingPunct="0">
              <a:spcBef>
                <a:spcPct val="20000"/>
              </a:spcBef>
              <a:buChar char="»"/>
              <a:defRPr sz="2000">
                <a:solidFill>
                  <a:schemeClr val="tx1"/>
                </a:solidFill>
                <a:latin typeface="Calibri"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Geneva" charset="0"/>
                <a:cs typeface="Geneva" charset="0"/>
              </a:defRPr>
            </a:lvl9pPr>
          </a:lstStyle>
          <a:p>
            <a:pPr eaLnBrk="1" hangingPunct="1">
              <a:spcBef>
                <a:spcPct val="0"/>
              </a:spcBef>
              <a:buFontTx/>
              <a:buNone/>
            </a:pPr>
            <a:endParaRPr lang="en-US" altLang="en-US" sz="1800">
              <a:latin typeface="Arial" pitchFamily="34" charset="0"/>
            </a:endParaRPr>
          </a:p>
        </p:txBody>
      </p:sp>
      <p:pic>
        <p:nvPicPr>
          <p:cNvPr id="37893" name="Picture 4" descr="http://nymag.com/daily/intel/20061205do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089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bwMode="auto">
          <a:xfrm>
            <a:off x="609600" y="50292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en-US" sz="2600" i="1" kern="0" dirty="0" smtClean="0">
                <a:latin typeface="Arial" panose="020B0604020202020204" pitchFamily="34" charset="0"/>
                <a:cs typeface="Arial" panose="020B0604020202020204" pitchFamily="34" charset="0"/>
              </a:rPr>
              <a:t>  Strength of Evidence: Moderate</a:t>
            </a:r>
          </a:p>
        </p:txBody>
      </p:sp>
    </p:spTree>
    <p:extLst>
      <p:ext uri="{BB962C8B-B14F-4D97-AF65-F5344CB8AC3E}">
        <p14:creationId xmlns:p14="http://schemas.microsoft.com/office/powerpoint/2010/main" val="2684076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685800" y="76200"/>
            <a:ext cx="7772400" cy="1143000"/>
          </a:xfrm>
        </p:spPr>
        <p:txBody>
          <a:bodyPr/>
          <a:lstStyle/>
          <a:p>
            <a:r>
              <a:rPr lang="en-US" altLang="en-US" sz="4000" b="1" smtClean="0">
                <a:solidFill>
                  <a:schemeClr val="accent2"/>
                </a:solidFill>
              </a:rPr>
              <a:t>Dietary Cholesterol</a:t>
            </a:r>
          </a:p>
        </p:txBody>
      </p:sp>
      <p:sp>
        <p:nvSpPr>
          <p:cNvPr id="38915" name="Content Placeholder 1"/>
          <p:cNvSpPr>
            <a:spLocks noGrp="1"/>
          </p:cNvSpPr>
          <p:nvPr>
            <p:ph idx="1"/>
          </p:nvPr>
        </p:nvSpPr>
        <p:spPr>
          <a:xfrm>
            <a:off x="609600" y="1524000"/>
            <a:ext cx="3810000" cy="3581400"/>
          </a:xfrm>
        </p:spPr>
        <p:txBody>
          <a:bodyPr/>
          <a:lstStyle/>
          <a:p>
            <a:pPr marL="0" indent="0">
              <a:buFontTx/>
              <a:buNone/>
            </a:pPr>
            <a:r>
              <a:rPr lang="en-US" altLang="en-US" sz="2600" smtClean="0">
                <a:latin typeface="Arial" pitchFamily="34" charset="0"/>
                <a:cs typeface="Arial" pitchFamily="34" charset="0"/>
              </a:rPr>
              <a:t>There is insufficient evidence to determine whether lowering dietary cholesterol reduces LDL-C.</a:t>
            </a:r>
          </a:p>
        </p:txBody>
      </p:sp>
      <p:pic>
        <p:nvPicPr>
          <p:cNvPr id="38916" name="Picture 2" descr="http://img.webmd.boots.com/dtmcms/live/webmd_uk/consumer_assets/site_images/articles/health_tools/cholesterol_overview_slideshow/webmd_rm_photo_of_cholesterol_rich_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2751138" cy="1868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91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685800" y="0"/>
            <a:ext cx="7772400" cy="1143000"/>
          </a:xfrm>
        </p:spPr>
        <p:txBody>
          <a:bodyPr/>
          <a:lstStyle/>
          <a:p>
            <a:r>
              <a:rPr lang="en-US" altLang="en-US" sz="4000" b="1" smtClean="0">
                <a:solidFill>
                  <a:schemeClr val="accent2"/>
                </a:solidFill>
              </a:rPr>
              <a:t>Lifestyle Topics: Sodium</a:t>
            </a:r>
          </a:p>
        </p:txBody>
      </p:sp>
      <p:sp>
        <p:nvSpPr>
          <p:cNvPr id="39939" name="Content Placeholder 1"/>
          <p:cNvSpPr>
            <a:spLocks noGrp="1"/>
          </p:cNvSpPr>
          <p:nvPr>
            <p:ph idx="1"/>
          </p:nvPr>
        </p:nvSpPr>
        <p:spPr>
          <a:xfrm>
            <a:off x="1143000" y="914400"/>
            <a:ext cx="6629400" cy="5562600"/>
          </a:xfrm>
        </p:spPr>
        <p:txBody>
          <a:bodyPr/>
          <a:lstStyle/>
          <a:p>
            <a:pPr>
              <a:spcBef>
                <a:spcPts val="300"/>
              </a:spcBef>
            </a:pPr>
            <a:r>
              <a:rPr lang="en-US" altLang="en-US" sz="2600" smtClean="0">
                <a:latin typeface="Arial" pitchFamily="34" charset="0"/>
                <a:cs typeface="Arial" pitchFamily="34" charset="0"/>
              </a:rPr>
              <a:t>BP:</a:t>
            </a:r>
          </a:p>
          <a:p>
            <a:pPr lvl="1">
              <a:spcBef>
                <a:spcPts val="300"/>
              </a:spcBef>
              <a:buFont typeface="Arial" pitchFamily="34" charset="0"/>
              <a:buChar char="•"/>
            </a:pPr>
            <a:r>
              <a:rPr lang="en-US" altLang="en-US" sz="2600" smtClean="0">
                <a:latin typeface="Arial" pitchFamily="34" charset="0"/>
                <a:ea typeface="MS PGothic" pitchFamily="34" charset="-128"/>
              </a:rPr>
              <a:t>Sodium Reduction - BP</a:t>
            </a:r>
          </a:p>
          <a:p>
            <a:pPr lvl="1">
              <a:spcBef>
                <a:spcPts val="300"/>
              </a:spcBef>
              <a:buFont typeface="Arial" pitchFamily="34" charset="0"/>
              <a:buChar char="•"/>
            </a:pPr>
            <a:r>
              <a:rPr lang="en-US" altLang="en-US" sz="2600" smtClean="0">
                <a:latin typeface="Arial" pitchFamily="34" charset="0"/>
                <a:ea typeface="MS PGothic" pitchFamily="34" charset="-128"/>
              </a:rPr>
              <a:t>Sodium Levels/ - BP and subpopulations</a:t>
            </a:r>
          </a:p>
          <a:p>
            <a:pPr lvl="1">
              <a:spcBef>
                <a:spcPts val="300"/>
              </a:spcBef>
              <a:buFont typeface="Arial" pitchFamily="34" charset="0"/>
              <a:buChar char="•"/>
            </a:pPr>
            <a:r>
              <a:rPr lang="en-US" altLang="en-US" sz="2600" smtClean="0">
                <a:latin typeface="Arial" pitchFamily="34" charset="0"/>
                <a:ea typeface="MS PGothic" pitchFamily="34" charset="-128"/>
              </a:rPr>
              <a:t>Sodium Reduction + DASH - BP</a:t>
            </a:r>
          </a:p>
          <a:p>
            <a:pPr lvl="1">
              <a:spcBef>
                <a:spcPts val="300"/>
              </a:spcBef>
              <a:buFont typeface="Arial" pitchFamily="34" charset="0"/>
              <a:buChar char="•"/>
            </a:pPr>
            <a:r>
              <a:rPr lang="en-US" altLang="en-US" sz="2600" smtClean="0">
                <a:latin typeface="Arial" pitchFamily="34" charset="0"/>
                <a:ea typeface="MS PGothic" pitchFamily="34" charset="-128"/>
              </a:rPr>
              <a:t>Sodium/ Other Minerals - BP</a:t>
            </a:r>
          </a:p>
          <a:p>
            <a:pPr>
              <a:spcBef>
                <a:spcPts val="300"/>
              </a:spcBef>
              <a:buFontTx/>
              <a:buNone/>
            </a:pPr>
            <a:endParaRPr lang="en-US" altLang="en-US" sz="800" smtClean="0">
              <a:latin typeface="Arial" pitchFamily="34" charset="0"/>
              <a:cs typeface="Arial" pitchFamily="34" charset="0"/>
            </a:endParaRPr>
          </a:p>
          <a:p>
            <a:pPr>
              <a:spcBef>
                <a:spcPts val="300"/>
              </a:spcBef>
            </a:pPr>
            <a:r>
              <a:rPr lang="en-US" altLang="en-US" sz="2600" smtClean="0">
                <a:latin typeface="Arial" pitchFamily="34" charset="0"/>
                <a:cs typeface="Arial" pitchFamily="34" charset="0"/>
              </a:rPr>
              <a:t>CVD Outcomes:</a:t>
            </a:r>
          </a:p>
          <a:p>
            <a:pPr lvl="1">
              <a:spcBef>
                <a:spcPts val="300"/>
              </a:spcBef>
              <a:buFont typeface="Arial" pitchFamily="34" charset="0"/>
              <a:buChar char="•"/>
            </a:pPr>
            <a:r>
              <a:rPr lang="en-US" altLang="en-US" sz="2600" smtClean="0">
                <a:latin typeface="Arial" pitchFamily="34" charset="0"/>
                <a:ea typeface="MS PGothic" pitchFamily="34" charset="-128"/>
              </a:rPr>
              <a:t>Sodium Reduction - CVD events</a:t>
            </a:r>
          </a:p>
          <a:p>
            <a:pPr lvl="1">
              <a:spcBef>
                <a:spcPts val="300"/>
              </a:spcBef>
              <a:buFont typeface="Arial" pitchFamily="34" charset="0"/>
              <a:buChar char="•"/>
            </a:pPr>
            <a:r>
              <a:rPr lang="en-US" altLang="en-US" sz="2600" smtClean="0">
                <a:latin typeface="Arial" pitchFamily="34" charset="0"/>
                <a:ea typeface="MS PGothic" pitchFamily="34" charset="-128"/>
              </a:rPr>
              <a:t>Sodium Intake - Stroke, CVD Risk</a:t>
            </a:r>
          </a:p>
          <a:p>
            <a:pPr lvl="1">
              <a:spcBef>
                <a:spcPts val="300"/>
              </a:spcBef>
              <a:buFont typeface="Arial" pitchFamily="34" charset="0"/>
              <a:buChar char="•"/>
            </a:pPr>
            <a:r>
              <a:rPr lang="en-US" altLang="en-US" sz="2600" smtClean="0">
                <a:latin typeface="Arial" pitchFamily="34" charset="0"/>
                <a:ea typeface="MS PGothic" pitchFamily="34" charset="-128"/>
              </a:rPr>
              <a:t>Sodium Intake - HF</a:t>
            </a:r>
          </a:p>
          <a:p>
            <a:endParaRPr lang="en-US" altLang="en-US" smtClean="0"/>
          </a:p>
        </p:txBody>
      </p:sp>
    </p:spTree>
    <p:extLst>
      <p:ext uri="{BB962C8B-B14F-4D97-AF65-F5344CB8AC3E}">
        <p14:creationId xmlns:p14="http://schemas.microsoft.com/office/powerpoint/2010/main" val="179333711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0" y="76200"/>
            <a:ext cx="8991600" cy="1143000"/>
          </a:xfrm>
        </p:spPr>
        <p:txBody>
          <a:bodyPr/>
          <a:lstStyle/>
          <a:p>
            <a:r>
              <a:rPr lang="en-US" altLang="en-US" sz="4000" b="1" smtClean="0">
                <a:solidFill>
                  <a:schemeClr val="accent2"/>
                </a:solidFill>
              </a:rPr>
              <a:t>Sodium and BP: Overall Results</a:t>
            </a:r>
          </a:p>
        </p:txBody>
      </p:sp>
      <p:sp>
        <p:nvSpPr>
          <p:cNvPr id="2" name="Content Placeholder 1"/>
          <p:cNvSpPr>
            <a:spLocks noGrp="1"/>
          </p:cNvSpPr>
          <p:nvPr>
            <p:ph idx="1"/>
          </p:nvPr>
        </p:nvSpPr>
        <p:spPr>
          <a:xfrm>
            <a:off x="304800" y="1600200"/>
            <a:ext cx="4343400" cy="44196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aged 25–80 years with BP 120–159/80–95 </a:t>
            </a:r>
            <a:r>
              <a:rPr lang="en-US" sz="2600" dirty="0" smtClean="0">
                <a:latin typeface="Arial" panose="020B0604020202020204" pitchFamily="34" charset="0"/>
                <a:ea typeface="ＭＳ Ｐゴシック" charset="0"/>
                <a:cs typeface="Arial" panose="020B0604020202020204" pitchFamily="34" charset="0"/>
              </a:rPr>
              <a:t>mm Hg</a:t>
            </a:r>
            <a:r>
              <a:rPr lang="en-US" sz="2600" dirty="0">
                <a:latin typeface="Arial" panose="020B0604020202020204" pitchFamily="34" charset="0"/>
                <a:ea typeface="ＭＳ Ｐゴシック" charset="0"/>
                <a:cs typeface="Arial" panose="020B0604020202020204" pitchFamily="34" charset="0"/>
              </a:rPr>
              <a:t>, reducing sodium intake lowers BP.</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Strength </a:t>
            </a:r>
            <a:r>
              <a:rPr lang="en-US" sz="2600" i="1" dirty="0">
                <a:latin typeface="Arial" panose="020B0604020202020204" pitchFamily="34" charset="0"/>
                <a:ea typeface="ＭＳ Ｐゴシック" charset="0"/>
                <a:cs typeface="Arial" panose="020B0604020202020204" pitchFamily="34" charset="0"/>
              </a:rPr>
              <a:t>of E</a:t>
            </a:r>
            <a:r>
              <a:rPr lang="en-US" sz="2600" i="1" dirty="0" smtClean="0">
                <a:latin typeface="Arial" panose="020B0604020202020204" pitchFamily="34" charset="0"/>
                <a:ea typeface="ＭＳ Ｐゴシック" charset="0"/>
                <a:cs typeface="Arial" panose="020B0604020202020204" pitchFamily="34" charset="0"/>
              </a:rPr>
              <a:t>vidence: High</a:t>
            </a: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pic>
        <p:nvPicPr>
          <p:cNvPr id="40964" name="Picture 2" descr="https://8ca811578988a4d7e3a1-f3ba23e3fdeceb950c4367099c326e8a.ssl.cf1.rackcdn.com/wp-content/uploads/2013/03/six-salty-foods-700x3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759200" cy="2300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17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0"/>
            <a:ext cx="7772400" cy="1371600"/>
          </a:xfrm>
        </p:spPr>
        <p:txBody>
          <a:bodyPr/>
          <a:lstStyle/>
          <a:p>
            <a:r>
              <a:rPr lang="en-US" altLang="en-US"/>
              <a:t>Oslo Diet Heart Study</a:t>
            </a:r>
          </a:p>
        </p:txBody>
      </p:sp>
      <p:sp>
        <p:nvSpPr>
          <p:cNvPr id="80899" name="Rectangle 3"/>
          <p:cNvSpPr>
            <a:spLocks noGrp="1" noChangeArrowheads="1"/>
          </p:cNvSpPr>
          <p:nvPr>
            <p:ph type="body" idx="1"/>
          </p:nvPr>
        </p:nvSpPr>
        <p:spPr>
          <a:xfrm>
            <a:off x="685800" y="1219200"/>
            <a:ext cx="7772400" cy="4876800"/>
          </a:xfrm>
        </p:spPr>
        <p:txBody>
          <a:bodyPr>
            <a:normAutofit fontScale="92500"/>
          </a:bodyPr>
          <a:lstStyle/>
          <a:p>
            <a:pPr marL="285750" indent="-285750">
              <a:spcBef>
                <a:spcPct val="60000"/>
              </a:spcBef>
            </a:pPr>
            <a:r>
              <a:rPr lang="en-US" altLang="en-US"/>
              <a:t>412 men with CHD, 5 year study</a:t>
            </a:r>
          </a:p>
          <a:p>
            <a:pPr marL="285750" indent="-285750">
              <a:spcBef>
                <a:spcPct val="60000"/>
              </a:spcBef>
            </a:pPr>
            <a:r>
              <a:rPr lang="en-US" altLang="en-US"/>
              <a:t>Treatment group randomized to low saturated fat (8.4% of calories), low cholesterol (264 mg/day), high polyunsaturated fat (15.5%) diet</a:t>
            </a:r>
          </a:p>
          <a:p>
            <a:pPr marL="285750" indent="-285750">
              <a:spcBef>
                <a:spcPct val="60000"/>
              </a:spcBef>
            </a:pPr>
            <a:r>
              <a:rPr lang="en-US" altLang="en-US"/>
              <a:t>Serum cholesterol reduced 14%</a:t>
            </a:r>
          </a:p>
          <a:p>
            <a:pPr marL="285750" indent="-285750">
              <a:spcBef>
                <a:spcPct val="60000"/>
              </a:spcBef>
            </a:pPr>
            <a:r>
              <a:rPr lang="en-US" altLang="en-US"/>
              <a:t>33% reduction in MI, 26% decrease in CHD mortality</a:t>
            </a:r>
          </a:p>
          <a:p>
            <a:pPr marL="285750" indent="-285750">
              <a:spcBef>
                <a:spcPct val="60000"/>
              </a:spcBef>
            </a:pPr>
            <a:r>
              <a:rPr lang="en-US" altLang="en-US"/>
              <a:t>Dietary counseling every 3 months</a:t>
            </a:r>
          </a:p>
        </p:txBody>
      </p:sp>
      <p:sp>
        <p:nvSpPr>
          <p:cNvPr id="80900" name="Text Box 4"/>
          <p:cNvSpPr txBox="1">
            <a:spLocks noChangeArrowheads="1"/>
          </p:cNvSpPr>
          <p:nvPr/>
        </p:nvSpPr>
        <p:spPr bwMode="auto">
          <a:xfrm>
            <a:off x="685800" y="6311900"/>
            <a:ext cx="350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charset="0"/>
              </a:rPr>
              <a:t>Leren et al. </a:t>
            </a:r>
            <a:r>
              <a:rPr lang="en-US" altLang="en-US" sz="1400" i="1">
                <a:solidFill>
                  <a:schemeClr val="accent2"/>
                </a:solidFill>
                <a:latin typeface="Arial" charset="0"/>
              </a:rPr>
              <a:t>Acta Med. Scand</a:t>
            </a:r>
            <a:r>
              <a:rPr lang="en-US" altLang="en-US" sz="1400">
                <a:solidFill>
                  <a:schemeClr val="accent2"/>
                </a:solidFill>
                <a:latin typeface="Arial" charset="0"/>
              </a:rPr>
              <a:t> 1966; 466:1.</a:t>
            </a:r>
          </a:p>
        </p:txBody>
      </p:sp>
    </p:spTree>
    <p:extLst>
      <p:ext uri="{BB962C8B-B14F-4D97-AF65-F5344CB8AC3E}">
        <p14:creationId xmlns:p14="http://schemas.microsoft.com/office/powerpoint/2010/main" val="1637464106"/>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0" y="76200"/>
            <a:ext cx="9144000" cy="1143000"/>
          </a:xfrm>
        </p:spPr>
        <p:txBody>
          <a:bodyPr/>
          <a:lstStyle/>
          <a:p>
            <a:r>
              <a:rPr lang="en-US" altLang="en-US" sz="4000" b="1" smtClean="0">
                <a:solidFill>
                  <a:schemeClr val="accent2"/>
                </a:solidFill>
              </a:rPr>
              <a:t>Different Levels of Sodium Intake</a:t>
            </a:r>
          </a:p>
        </p:txBody>
      </p:sp>
      <p:sp>
        <p:nvSpPr>
          <p:cNvPr id="2" name="Content Placeholder 1"/>
          <p:cNvSpPr>
            <a:spLocks noGrp="1"/>
          </p:cNvSpPr>
          <p:nvPr>
            <p:ph idx="1"/>
          </p:nvPr>
        </p:nvSpPr>
        <p:spPr>
          <a:xfrm>
            <a:off x="685800" y="1219200"/>
            <a:ext cx="7848600" cy="4800600"/>
          </a:xfrm>
        </p:spPr>
        <p:txBody>
          <a:bodyPr>
            <a:normAutofit fontScale="92500"/>
          </a:bodyPr>
          <a:lstStyle/>
          <a:p>
            <a:pPr marL="0" indent="0">
              <a:spcBef>
                <a:spcPts val="0"/>
              </a:spcBef>
              <a:buFontTx/>
              <a:buNone/>
              <a:defRPr/>
            </a:pPr>
            <a:r>
              <a:rPr lang="en-US" sz="2800" dirty="0" smtClean="0">
                <a:latin typeface="Arial" panose="020B0604020202020204" pitchFamily="34" charset="0"/>
                <a:ea typeface="ＭＳ Ｐゴシック" charset="0"/>
                <a:cs typeface="Arial" panose="020B0604020202020204" pitchFamily="34" charset="0"/>
              </a:rPr>
              <a:t>In </a:t>
            </a:r>
            <a:r>
              <a:rPr lang="en-US" sz="2800" dirty="0">
                <a:latin typeface="Arial" panose="020B0604020202020204" pitchFamily="34" charset="0"/>
                <a:ea typeface="ＭＳ Ｐゴシック" charset="0"/>
                <a:cs typeface="Arial" panose="020B0604020202020204" pitchFamily="34" charset="0"/>
              </a:rPr>
              <a:t>adults aged 25–75 years with BP 120–159/80–95 </a:t>
            </a:r>
            <a:r>
              <a:rPr lang="en-US" sz="2800" dirty="0" smtClean="0">
                <a:latin typeface="Arial" panose="020B0604020202020204" pitchFamily="34" charset="0"/>
                <a:ea typeface="ＭＳ Ｐゴシック" charset="0"/>
                <a:cs typeface="Arial" panose="020B0604020202020204" pitchFamily="34" charset="0"/>
              </a:rPr>
              <a:t>mm Hg, relative to approximately 3,300 mg/day </a:t>
            </a:r>
            <a:r>
              <a:rPr lang="en-US" sz="2800" dirty="0" smtClean="0">
                <a:latin typeface="Arial" panose="020B0604020202020204" pitchFamily="34" charset="0"/>
                <a:ea typeface="ＭＳ Ｐゴシック" charset="0"/>
                <a:cs typeface="Arial" panose="020B0604020202020204" pitchFamily="34" charset="0"/>
                <a:sym typeface="Symbol"/>
              </a:rPr>
              <a:t> </a:t>
            </a:r>
            <a:r>
              <a:rPr lang="en-US" sz="2800" dirty="0" smtClean="0">
                <a:latin typeface="Arial" panose="020B0604020202020204" pitchFamily="34" charset="0"/>
                <a:ea typeface="ＭＳ Ｐゴシック" charset="0"/>
                <a:cs typeface="Arial" panose="020B0604020202020204" pitchFamily="34" charset="0"/>
              </a:rPr>
              <a:t>sodium </a:t>
            </a:r>
            <a:r>
              <a:rPr lang="en-US" sz="2800" dirty="0">
                <a:latin typeface="Arial" panose="020B0604020202020204" pitchFamily="34" charset="0"/>
                <a:ea typeface="ＭＳ Ｐゴシック" charset="0"/>
                <a:cs typeface="Arial" panose="020B0604020202020204" pitchFamily="34" charset="0"/>
              </a:rPr>
              <a:t>intake that achieved a mean 24-hour urinary sodium excretion of approximately 2,400 </a:t>
            </a:r>
            <a:r>
              <a:rPr lang="en-US" sz="2800" dirty="0" smtClean="0">
                <a:latin typeface="Arial" panose="020B0604020202020204" pitchFamily="34" charset="0"/>
                <a:ea typeface="ＭＳ Ｐゴシック" charset="0"/>
                <a:cs typeface="Arial" panose="020B0604020202020204" pitchFamily="34" charset="0"/>
              </a:rPr>
              <a:t>mg/day:</a:t>
            </a:r>
          </a:p>
          <a:p>
            <a:pPr marL="0" indent="0">
              <a:spcBef>
                <a:spcPts val="0"/>
              </a:spcBef>
              <a:buFontTx/>
              <a:buNone/>
              <a:defRPr/>
            </a:pPr>
            <a:r>
              <a:rPr lang="en-US" sz="2800" dirty="0" smtClean="0">
                <a:latin typeface="Arial" panose="020B0604020202020204" pitchFamily="34" charset="0"/>
                <a:ea typeface="ＭＳ Ｐゴシック" charset="0"/>
                <a:cs typeface="Arial" panose="020B0604020202020204" pitchFamily="34" charset="0"/>
              </a:rPr>
              <a:t>	</a:t>
            </a:r>
            <a:r>
              <a:rPr lang="en-US" sz="2800" dirty="0" smtClean="0">
                <a:latin typeface="Arial" panose="020B0604020202020204" pitchFamily="34" charset="0"/>
                <a:ea typeface="ＭＳ Ｐゴシック" charset="0"/>
                <a:cs typeface="Arial" panose="020B0604020202020204" pitchFamily="34" charset="0"/>
                <a:sym typeface="Symbol"/>
              </a:rPr>
              <a:t></a:t>
            </a:r>
            <a:r>
              <a:rPr lang="en-US" sz="2800" dirty="0" smtClean="0">
                <a:latin typeface="Arial" panose="020B0604020202020204" pitchFamily="34" charset="0"/>
                <a:ea typeface="ＭＳ Ｐゴシック" charset="0"/>
                <a:cs typeface="Arial" panose="020B0604020202020204" pitchFamily="34" charset="0"/>
              </a:rPr>
              <a:t> </a:t>
            </a:r>
            <a:r>
              <a:rPr lang="en-US" sz="2800" dirty="0">
                <a:latin typeface="Arial" panose="020B0604020202020204" pitchFamily="34" charset="0"/>
                <a:ea typeface="ＭＳ Ｐゴシック" charset="0"/>
                <a:cs typeface="Arial" panose="020B0604020202020204" pitchFamily="34" charset="0"/>
              </a:rPr>
              <a:t>BP by 2/1 </a:t>
            </a:r>
            <a:r>
              <a:rPr lang="en-US" sz="2800" dirty="0" smtClean="0">
                <a:latin typeface="Arial" panose="020B0604020202020204" pitchFamily="34" charset="0"/>
                <a:ea typeface="ＭＳ Ｐゴシック" charset="0"/>
                <a:cs typeface="Arial" panose="020B0604020202020204" pitchFamily="34" charset="0"/>
              </a:rPr>
              <a:t>mm Hg </a:t>
            </a:r>
          </a:p>
          <a:p>
            <a:pPr marL="0" indent="0">
              <a:spcBef>
                <a:spcPts val="0"/>
              </a:spcBef>
              <a:buFontTx/>
              <a:buNone/>
              <a:defRPr/>
            </a:pPr>
            <a:r>
              <a:rPr lang="en-US" sz="2800" dirty="0" smtClean="0">
                <a:latin typeface="Arial" panose="020B0604020202020204" pitchFamily="34" charset="0"/>
                <a:ea typeface="ＭＳ Ｐゴシック" charset="0"/>
                <a:cs typeface="Arial" panose="020B0604020202020204" pitchFamily="34" charset="0"/>
                <a:sym typeface="Symbol"/>
              </a:rPr>
              <a:t>	 </a:t>
            </a:r>
            <a:r>
              <a:rPr lang="en-US" sz="2800" dirty="0" smtClean="0">
                <a:latin typeface="Arial" panose="020B0604020202020204" pitchFamily="34" charset="0"/>
                <a:ea typeface="ＭＳ Ｐゴシック" charset="0"/>
                <a:cs typeface="Arial" panose="020B0604020202020204" pitchFamily="34" charset="0"/>
              </a:rPr>
              <a:t>Sodium </a:t>
            </a:r>
            <a:r>
              <a:rPr lang="en-US" sz="2800" dirty="0">
                <a:latin typeface="Arial" panose="020B0604020202020204" pitchFamily="34" charset="0"/>
                <a:ea typeface="ＭＳ Ｐゴシック" charset="0"/>
                <a:cs typeface="Arial" panose="020B0604020202020204" pitchFamily="34" charset="0"/>
              </a:rPr>
              <a:t>intake that achieved a mean </a:t>
            </a:r>
            <a:r>
              <a:rPr lang="en-US" sz="2800" dirty="0" smtClean="0">
                <a:latin typeface="Arial" panose="020B0604020202020204" pitchFamily="34" charset="0"/>
                <a:ea typeface="ＭＳ Ｐゴシック" charset="0"/>
                <a:cs typeface="Arial" panose="020B0604020202020204" pitchFamily="34" charset="0"/>
              </a:rPr>
              <a:t>    </a:t>
            </a:r>
          </a:p>
          <a:p>
            <a:pPr marL="0" indent="0">
              <a:spcBef>
                <a:spcPts val="0"/>
              </a:spcBef>
              <a:buFontTx/>
              <a:buNone/>
              <a:defRPr/>
            </a:pPr>
            <a:r>
              <a:rPr lang="en-US" sz="2800" dirty="0">
                <a:latin typeface="Arial" panose="020B0604020202020204" pitchFamily="34" charset="0"/>
                <a:ea typeface="ＭＳ Ｐゴシック" charset="0"/>
                <a:cs typeface="Arial" panose="020B0604020202020204" pitchFamily="34" charset="0"/>
              </a:rPr>
              <a:t>	</a:t>
            </a:r>
            <a:r>
              <a:rPr lang="en-US" sz="2800" dirty="0" smtClean="0">
                <a:latin typeface="Arial" panose="020B0604020202020204" pitchFamily="34" charset="0"/>
                <a:ea typeface="ＭＳ Ｐゴシック" charset="0"/>
                <a:cs typeface="Arial" panose="020B0604020202020204" pitchFamily="34" charset="0"/>
              </a:rPr>
              <a:t>24-hour </a:t>
            </a:r>
            <a:r>
              <a:rPr lang="en-US" sz="2800" dirty="0">
                <a:latin typeface="Arial" panose="020B0604020202020204" pitchFamily="34" charset="0"/>
                <a:ea typeface="ＭＳ Ｐゴシック" charset="0"/>
                <a:cs typeface="Arial" panose="020B0604020202020204" pitchFamily="34" charset="0"/>
              </a:rPr>
              <a:t>urinary </a:t>
            </a:r>
            <a:r>
              <a:rPr lang="en-US" sz="2800" dirty="0" smtClean="0">
                <a:latin typeface="Arial" panose="020B0604020202020204" pitchFamily="34" charset="0"/>
                <a:ea typeface="ＭＳ Ｐゴシック" charset="0"/>
                <a:cs typeface="Arial" panose="020B0604020202020204" pitchFamily="34" charset="0"/>
              </a:rPr>
              <a:t>sodium excretion of </a:t>
            </a:r>
          </a:p>
          <a:p>
            <a:pPr marL="0" indent="0">
              <a:spcBef>
                <a:spcPts val="0"/>
              </a:spcBef>
              <a:buFontTx/>
              <a:buNone/>
              <a:defRPr/>
            </a:pPr>
            <a:r>
              <a:rPr lang="en-US" sz="2800" dirty="0">
                <a:latin typeface="Arial" panose="020B0604020202020204" pitchFamily="34" charset="0"/>
                <a:ea typeface="ＭＳ Ｐゴシック" charset="0"/>
                <a:cs typeface="Arial" panose="020B0604020202020204" pitchFamily="34" charset="0"/>
              </a:rPr>
              <a:t>	</a:t>
            </a:r>
            <a:r>
              <a:rPr lang="en-US" sz="2800" dirty="0" smtClean="0">
                <a:latin typeface="Arial" panose="020B0604020202020204" pitchFamily="34" charset="0"/>
                <a:ea typeface="ＭＳ Ｐゴシック" charset="0"/>
                <a:cs typeface="Arial" panose="020B0604020202020204" pitchFamily="34" charset="0"/>
              </a:rPr>
              <a:t>approximately </a:t>
            </a:r>
            <a:r>
              <a:rPr lang="en-US" sz="2800" dirty="0">
                <a:latin typeface="Arial" panose="020B0604020202020204" pitchFamily="34" charset="0"/>
                <a:ea typeface="ＭＳ Ｐゴシック" charset="0"/>
                <a:cs typeface="Arial" panose="020B0604020202020204" pitchFamily="34" charset="0"/>
              </a:rPr>
              <a:t>1,500 mg/day </a:t>
            </a:r>
            <a:endParaRPr lang="en-US" sz="2800" dirty="0" smtClean="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r>
              <a:rPr lang="en-US" sz="2800" dirty="0" smtClean="0">
                <a:latin typeface="Arial" panose="020B0604020202020204" pitchFamily="34" charset="0"/>
                <a:ea typeface="ＭＳ Ｐゴシック" charset="0"/>
                <a:cs typeface="Arial" panose="020B0604020202020204" pitchFamily="34" charset="0"/>
                <a:sym typeface="Symbol"/>
              </a:rPr>
              <a:t>	 </a:t>
            </a:r>
            <a:r>
              <a:rPr lang="en-US" sz="2800" dirty="0" smtClean="0">
                <a:latin typeface="Arial" panose="020B0604020202020204" pitchFamily="34" charset="0"/>
                <a:ea typeface="ＭＳ Ｐゴシック" charset="0"/>
                <a:cs typeface="Arial" panose="020B0604020202020204" pitchFamily="34" charset="0"/>
              </a:rPr>
              <a:t>BP </a:t>
            </a:r>
            <a:r>
              <a:rPr lang="en-US" sz="2800" dirty="0">
                <a:latin typeface="Arial" panose="020B0604020202020204" pitchFamily="34" charset="0"/>
                <a:ea typeface="ＭＳ Ｐゴシック" charset="0"/>
                <a:cs typeface="Arial" panose="020B0604020202020204" pitchFamily="34" charset="0"/>
              </a:rPr>
              <a:t>by 7/3 </a:t>
            </a:r>
            <a:r>
              <a:rPr lang="en-US" sz="2800" dirty="0" smtClean="0">
                <a:latin typeface="Arial" panose="020B0604020202020204" pitchFamily="34" charset="0"/>
                <a:ea typeface="ＭＳ Ｐゴシック" charset="0"/>
                <a:cs typeface="Arial" panose="020B0604020202020204" pitchFamily="34" charset="0"/>
              </a:rPr>
              <a:t>mm Hg</a:t>
            </a:r>
          </a:p>
          <a:p>
            <a:pPr marL="0" indent="0">
              <a:buFontTx/>
              <a:buNone/>
              <a:defRPr/>
            </a:pPr>
            <a:endParaRPr lang="en-US" sz="2800" dirty="0">
              <a:latin typeface="Arial" panose="020B0604020202020204" pitchFamily="34" charset="0"/>
              <a:ea typeface="ＭＳ Ｐゴシック" charset="0"/>
              <a:cs typeface="Arial" panose="020B0604020202020204" pitchFamily="34" charset="0"/>
            </a:endParaRPr>
          </a:p>
          <a:p>
            <a:pPr>
              <a:buFontTx/>
              <a:buNone/>
              <a:defRPr/>
            </a:pPr>
            <a:r>
              <a:rPr lang="en-US" sz="2800" i="1" dirty="0" smtClean="0">
                <a:latin typeface="Arial" panose="020B0604020202020204" pitchFamily="34" charset="0"/>
                <a:ea typeface="ＭＳ Ｐゴシック" charset="0"/>
                <a:cs typeface="Arial" panose="020B0604020202020204" pitchFamily="34" charset="0"/>
              </a:rPr>
              <a:t>Strength </a:t>
            </a:r>
            <a:r>
              <a:rPr lang="en-US" sz="2800" i="1" dirty="0">
                <a:latin typeface="Arial" panose="020B0604020202020204" pitchFamily="34" charset="0"/>
                <a:ea typeface="ＭＳ Ｐゴシック" charset="0"/>
                <a:cs typeface="Arial" panose="020B0604020202020204" pitchFamily="34" charset="0"/>
              </a:rPr>
              <a:t>of </a:t>
            </a:r>
            <a:r>
              <a:rPr lang="en-US" sz="2800" i="1" dirty="0" smtClean="0">
                <a:latin typeface="Arial" panose="020B0604020202020204" pitchFamily="34" charset="0"/>
                <a:ea typeface="ＭＳ Ｐゴシック" charset="0"/>
                <a:cs typeface="Arial" panose="020B0604020202020204" pitchFamily="34" charset="0"/>
              </a:rPr>
              <a:t>Evidence</a:t>
            </a:r>
            <a:r>
              <a:rPr lang="en-US" sz="2800" i="1" dirty="0">
                <a:latin typeface="Arial" panose="020B0604020202020204" pitchFamily="34" charset="0"/>
                <a:ea typeface="ＭＳ Ｐゴシック" charset="0"/>
                <a:cs typeface="Arial" panose="020B0604020202020204" pitchFamily="34" charset="0"/>
              </a:rPr>
              <a:t>: </a:t>
            </a:r>
            <a:r>
              <a:rPr lang="en-US" sz="2800" i="1" dirty="0" smtClean="0">
                <a:latin typeface="Arial" panose="020B0604020202020204" pitchFamily="34" charset="0"/>
                <a:ea typeface="ＭＳ Ｐゴシック" charset="0"/>
                <a:cs typeface="Arial" panose="020B0604020202020204" pitchFamily="34" charset="0"/>
              </a:rPr>
              <a:t>Moderate</a:t>
            </a:r>
          </a:p>
          <a:p>
            <a:pPr>
              <a:buFontTx/>
              <a:buNone/>
              <a:defRPr/>
            </a:pPr>
            <a:endParaRPr lang="en-US" sz="1600" i="1" dirty="0">
              <a:ea typeface="ＭＳ Ｐゴシック" charset="0"/>
            </a:endParaRPr>
          </a:p>
        </p:txBody>
      </p:sp>
    </p:spTree>
    <p:extLst>
      <p:ext uri="{BB962C8B-B14F-4D97-AF65-F5344CB8AC3E}">
        <p14:creationId xmlns:p14="http://schemas.microsoft.com/office/powerpoint/2010/main" val="1013392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0" y="381000"/>
            <a:ext cx="9144000" cy="1143000"/>
          </a:xfrm>
        </p:spPr>
        <p:txBody>
          <a:bodyPr/>
          <a:lstStyle/>
          <a:p>
            <a:r>
              <a:rPr lang="en-US" altLang="en-US" sz="4000" b="1" smtClean="0">
                <a:solidFill>
                  <a:schemeClr val="accent2"/>
                </a:solidFill>
              </a:rPr>
              <a:t>Different Levels of Sodium Intake (cont.)</a:t>
            </a:r>
          </a:p>
        </p:txBody>
      </p:sp>
      <p:sp>
        <p:nvSpPr>
          <p:cNvPr id="5" name="Content Placeholder 1"/>
          <p:cNvSpPr>
            <a:spLocks noGrp="1"/>
          </p:cNvSpPr>
          <p:nvPr>
            <p:ph idx="1"/>
          </p:nvPr>
        </p:nvSpPr>
        <p:spPr>
          <a:xfrm>
            <a:off x="685800" y="1295400"/>
            <a:ext cx="7696200" cy="4876800"/>
          </a:xfrm>
        </p:spPr>
        <p:txBody>
          <a:bodyPr>
            <a:normAutofit/>
          </a:bodyPr>
          <a:lstStyle/>
          <a:p>
            <a:pPr marL="0" indent="0">
              <a:buFontTx/>
              <a:buNone/>
              <a:defRPr/>
            </a:pPr>
            <a:endParaRPr lang="en-US" sz="2600" i="1" dirty="0">
              <a:latin typeface="Arial" panose="020B0604020202020204" pitchFamily="34" charset="0"/>
              <a:ea typeface="ＭＳ Ｐゴシック" charset="0"/>
              <a:cs typeface="Arial" panose="020B0604020202020204" pitchFamily="34" charset="0"/>
            </a:endParaRP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aged 30–80 with or without hypertension, counseling </a:t>
            </a:r>
            <a:r>
              <a:rPr lang="en-US" sz="2600" dirty="0" smtClean="0">
                <a:latin typeface="Arial" panose="020B0604020202020204" pitchFamily="34" charset="0"/>
                <a:ea typeface="ＭＳ Ｐゴシック" charset="0"/>
                <a:cs typeface="Arial" panose="020B0604020202020204" pitchFamily="34" charset="0"/>
              </a:rPr>
              <a:t>to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sodium </a:t>
            </a:r>
            <a:r>
              <a:rPr lang="en-US" sz="2600" dirty="0">
                <a:latin typeface="Arial" panose="020B0604020202020204" pitchFamily="34" charset="0"/>
                <a:ea typeface="ＭＳ Ｐゴシック" charset="0"/>
                <a:cs typeface="Arial" panose="020B0604020202020204" pitchFamily="34" charset="0"/>
              </a:rPr>
              <a:t>intake by an average of 1,150 mg per </a:t>
            </a:r>
            <a:r>
              <a:rPr lang="en-US" sz="2600" dirty="0" smtClean="0">
                <a:latin typeface="Arial" panose="020B0604020202020204" pitchFamily="34" charset="0"/>
                <a:ea typeface="ＭＳ Ｐゴシック" charset="0"/>
                <a:cs typeface="Arial" panose="020B0604020202020204" pitchFamily="34" charset="0"/>
              </a:rPr>
              <a:t>day: </a:t>
            </a: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sym typeface="Symbol"/>
              </a:rPr>
              <a:t>	 </a:t>
            </a:r>
            <a:r>
              <a:rPr lang="en-US" sz="2600" dirty="0" smtClean="0">
                <a:latin typeface="Arial" panose="020B0604020202020204" pitchFamily="34" charset="0"/>
                <a:ea typeface="ＭＳ Ｐゴシック" charset="0"/>
                <a:cs typeface="Arial" panose="020B0604020202020204" pitchFamily="34" charset="0"/>
              </a:rPr>
              <a:t>BP </a:t>
            </a:r>
            <a:r>
              <a:rPr lang="en-US" sz="2600" dirty="0">
                <a:latin typeface="Arial" panose="020B0604020202020204" pitchFamily="34" charset="0"/>
                <a:ea typeface="ＭＳ Ｐゴシック" charset="0"/>
                <a:cs typeface="Arial" panose="020B0604020202020204" pitchFamily="34" charset="0"/>
              </a:rPr>
              <a:t>by 3–4/1–2 </a:t>
            </a:r>
            <a:r>
              <a:rPr lang="en-US" sz="2600" dirty="0" smtClean="0">
                <a:latin typeface="Arial" panose="020B0604020202020204" pitchFamily="34" charset="0"/>
                <a:ea typeface="ＭＳ Ｐゴシック" charset="0"/>
                <a:cs typeface="Arial" panose="020B0604020202020204" pitchFamily="34" charset="0"/>
              </a:rPr>
              <a:t>mm Hg</a:t>
            </a: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of </a:t>
            </a:r>
            <a:r>
              <a:rPr lang="en-US" sz="2600" i="1" dirty="0">
                <a:latin typeface="Arial" panose="020B0604020202020204" pitchFamily="34" charset="0"/>
                <a:ea typeface="ＭＳ Ｐゴシック" charset="0"/>
                <a:cs typeface="Arial" panose="020B0604020202020204" pitchFamily="34" charset="0"/>
              </a:rPr>
              <a:t>E</a:t>
            </a:r>
            <a:r>
              <a:rPr lang="en-US" sz="2600" i="1" dirty="0" smtClean="0">
                <a:latin typeface="Arial" panose="020B0604020202020204" pitchFamily="34" charset="0"/>
                <a:ea typeface="ＭＳ Ｐゴシック" charset="0"/>
                <a:cs typeface="Arial" panose="020B0604020202020204" pitchFamily="34" charset="0"/>
              </a:rPr>
              <a:t>vidence: Moderate</a:t>
            </a:r>
          </a:p>
          <a:p>
            <a:pPr>
              <a:buFontTx/>
              <a:buNone/>
              <a:defRPr/>
            </a:pPr>
            <a:endParaRPr lang="en-US" sz="1600" i="1" dirty="0">
              <a:ea typeface="ＭＳ Ｐゴシック" charset="0"/>
            </a:endParaRPr>
          </a:p>
        </p:txBody>
      </p:sp>
    </p:spTree>
    <p:extLst>
      <p:ext uri="{BB962C8B-B14F-4D97-AF65-F5344CB8AC3E}">
        <p14:creationId xmlns:p14="http://schemas.microsoft.com/office/powerpoint/2010/main" val="4045658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0" y="381000"/>
            <a:ext cx="9144000" cy="1143000"/>
          </a:xfrm>
        </p:spPr>
        <p:txBody>
          <a:bodyPr/>
          <a:lstStyle/>
          <a:p>
            <a:r>
              <a:rPr lang="en-US" altLang="en-US" sz="4000" b="1" smtClean="0">
                <a:solidFill>
                  <a:schemeClr val="accent2"/>
                </a:solidFill>
              </a:rPr>
              <a:t>Sodium and BP in Subpopulations</a:t>
            </a:r>
          </a:p>
        </p:txBody>
      </p:sp>
      <p:sp>
        <p:nvSpPr>
          <p:cNvPr id="2" name="Content Placeholder 1"/>
          <p:cNvSpPr>
            <a:spLocks noGrp="1"/>
          </p:cNvSpPr>
          <p:nvPr>
            <p:ph idx="1"/>
          </p:nvPr>
        </p:nvSpPr>
        <p:spPr>
          <a:xfrm>
            <a:off x="533400" y="1752600"/>
            <a:ext cx="8001000" cy="41148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with prehypertension or hypertension, reducing sodium intake lowers </a:t>
            </a:r>
            <a:r>
              <a:rPr lang="en-US" sz="2600" dirty="0" smtClean="0">
                <a:latin typeface="Arial" panose="020B0604020202020204" pitchFamily="34" charset="0"/>
                <a:ea typeface="ＭＳ Ｐゴシック" charset="0"/>
                <a:cs typeface="Arial" panose="020B0604020202020204" pitchFamily="34" charset="0"/>
              </a:rPr>
              <a:t>BP in </a:t>
            </a:r>
            <a:r>
              <a:rPr lang="en-US" sz="2600" dirty="0">
                <a:latin typeface="Arial" panose="020B0604020202020204" pitchFamily="34" charset="0"/>
                <a:ea typeface="ＭＳ Ｐゴシック" charset="0"/>
                <a:cs typeface="Arial" panose="020B0604020202020204" pitchFamily="34" charset="0"/>
              </a:rPr>
              <a:t>women and men; </a:t>
            </a:r>
            <a:r>
              <a:rPr lang="en-US" sz="2600" dirty="0" smtClean="0">
                <a:latin typeface="Arial" panose="020B0604020202020204" pitchFamily="34" charset="0"/>
                <a:ea typeface="ＭＳ Ｐゴシック" charset="0"/>
                <a:cs typeface="Arial" panose="020B0604020202020204" pitchFamily="34" charset="0"/>
              </a:rPr>
              <a:t>African-American </a:t>
            </a:r>
            <a:r>
              <a:rPr lang="en-US" sz="2600" dirty="0">
                <a:latin typeface="Arial" panose="020B0604020202020204" pitchFamily="34" charset="0"/>
                <a:ea typeface="ＭＳ Ｐゴシック" charset="0"/>
                <a:cs typeface="Arial" panose="020B0604020202020204" pitchFamily="34" charset="0"/>
              </a:rPr>
              <a:t>and </a:t>
            </a:r>
            <a:r>
              <a:rPr lang="en-US" sz="2600" dirty="0" smtClean="0">
                <a:latin typeface="Arial" panose="020B0604020202020204" pitchFamily="34" charset="0"/>
                <a:ea typeface="ＭＳ Ｐゴシック" charset="0"/>
                <a:cs typeface="Arial" panose="020B0604020202020204" pitchFamily="34" charset="0"/>
              </a:rPr>
              <a:t>non</a:t>
            </a:r>
            <a:r>
              <a:rPr lang="en-US" sz="2600" dirty="0" smtClean="0">
                <a:latin typeface="Arial" panose="020B0604020202020204" pitchFamily="34" charset="0"/>
                <a:cs typeface="Arial" panose="020B0604020202020204" pitchFamily="34" charset="0"/>
              </a:rPr>
              <a:t>–</a:t>
            </a:r>
            <a:r>
              <a:rPr lang="en-US" sz="2600" dirty="0" smtClean="0">
                <a:latin typeface="Arial" panose="020B0604020202020204" pitchFamily="34" charset="0"/>
                <a:ea typeface="ＭＳ Ｐゴシック" charset="0"/>
                <a:cs typeface="Arial" panose="020B0604020202020204" pitchFamily="34" charset="0"/>
              </a:rPr>
              <a:t>African-American </a:t>
            </a:r>
            <a:r>
              <a:rPr lang="en-US" sz="2600" dirty="0">
                <a:latin typeface="Arial" panose="020B0604020202020204" pitchFamily="34" charset="0"/>
                <a:ea typeface="ＭＳ Ｐゴシック" charset="0"/>
                <a:cs typeface="Arial" panose="020B0604020202020204" pitchFamily="34" charset="0"/>
              </a:rPr>
              <a:t>adults; and older and younger adults.</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High</a:t>
            </a:r>
          </a:p>
          <a:p>
            <a:pPr>
              <a:defRPr/>
            </a:pP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sz="2800" b="1" i="1" dirty="0">
              <a:solidFill>
                <a:srgbClr val="FFFF00"/>
              </a:solidFill>
              <a:ea typeface="ＭＳ Ｐゴシック" charset="0"/>
            </a:endParaRPr>
          </a:p>
          <a:p>
            <a:pPr>
              <a:defRPr/>
            </a:pPr>
            <a:endParaRPr lang="en-US" sz="4000" b="1" dirty="0">
              <a:solidFill>
                <a:srgbClr val="FFFF00"/>
              </a:solidFill>
              <a:ea typeface="ＭＳ Ｐゴシック" charset="0"/>
            </a:endParaRPr>
          </a:p>
        </p:txBody>
      </p:sp>
    </p:spTree>
    <p:extLst>
      <p:ext uri="{BB962C8B-B14F-4D97-AF65-F5344CB8AC3E}">
        <p14:creationId xmlns:p14="http://schemas.microsoft.com/office/powerpoint/2010/main" val="675775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533400" y="1447800"/>
            <a:ext cx="8001000" cy="4724400"/>
          </a:xfrm>
        </p:spPr>
        <p:txBody>
          <a:bodyPr/>
          <a:lstStyle/>
          <a:p>
            <a:pPr>
              <a:defRPr/>
            </a:pPr>
            <a:endParaRPr lang="en-US" sz="2600" i="1" dirty="0">
              <a:latin typeface="Arial" panose="020B0604020202020204" pitchFamily="34" charset="0"/>
              <a:ea typeface="ＭＳ Ｐゴシック" charset="0"/>
              <a:cs typeface="Arial" panose="020B0604020202020204" pitchFamily="34" charset="0"/>
            </a:endParaRP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Reducing </a:t>
            </a:r>
            <a:r>
              <a:rPr lang="en-US" sz="2600" dirty="0">
                <a:latin typeface="Arial" panose="020B0604020202020204" pitchFamily="34" charset="0"/>
                <a:ea typeface="ＭＳ Ｐゴシック" charset="0"/>
                <a:cs typeface="Arial" panose="020B0604020202020204" pitchFamily="34" charset="0"/>
              </a:rPr>
              <a:t>sodium intake lowers </a:t>
            </a:r>
            <a:r>
              <a:rPr lang="en-US" sz="2600" dirty="0" smtClean="0">
                <a:latin typeface="Arial" panose="020B0604020202020204" pitchFamily="34" charset="0"/>
                <a:ea typeface="ＭＳ Ｐゴシック" charset="0"/>
                <a:cs typeface="Arial" panose="020B0604020202020204" pitchFamily="34" charset="0"/>
              </a:rPr>
              <a:t>BP in </a:t>
            </a:r>
            <a:r>
              <a:rPr lang="en-US" sz="2600" dirty="0">
                <a:latin typeface="Arial" panose="020B0604020202020204" pitchFamily="34" charset="0"/>
                <a:ea typeface="ＭＳ Ｐゴシック" charset="0"/>
                <a:cs typeface="Arial" panose="020B0604020202020204" pitchFamily="34" charset="0"/>
              </a:rPr>
              <a:t>adults with either prehypertension or hypertension when eating either the typical American diet or the DASH dietary pattern. </a:t>
            </a:r>
            <a:r>
              <a:rPr lang="en-US" sz="2600" dirty="0" smtClean="0">
                <a:latin typeface="Arial" panose="020B0604020202020204" pitchFamily="34" charset="0"/>
                <a:ea typeface="ＭＳ Ｐゴシック" charset="0"/>
                <a:cs typeface="Arial" panose="020B0604020202020204" pitchFamily="34" charset="0"/>
              </a:rPr>
              <a:t>The </a:t>
            </a:r>
            <a:r>
              <a:rPr lang="en-US" sz="2600" dirty="0">
                <a:latin typeface="Arial" panose="020B0604020202020204" pitchFamily="34" charset="0"/>
                <a:ea typeface="ＭＳ Ｐゴシック" charset="0"/>
                <a:cs typeface="Arial" panose="020B0604020202020204" pitchFamily="34" charset="0"/>
              </a:rPr>
              <a:t>effect is greater in those with hypertension.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High</a:t>
            </a: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sz="2800" b="1" i="1" dirty="0">
              <a:solidFill>
                <a:srgbClr val="FFFF00"/>
              </a:solidFill>
              <a:ea typeface="ＭＳ Ｐゴシック" charset="0"/>
            </a:endParaRPr>
          </a:p>
          <a:p>
            <a:pPr>
              <a:defRPr/>
            </a:pPr>
            <a:endParaRPr lang="en-US" sz="4000" b="1" dirty="0">
              <a:solidFill>
                <a:srgbClr val="FFFF00"/>
              </a:solidFill>
              <a:ea typeface="ＭＳ Ｐゴシック" charset="0"/>
            </a:endParaRPr>
          </a:p>
        </p:txBody>
      </p:sp>
      <p:sp>
        <p:nvSpPr>
          <p:cNvPr id="45059" name="Title 2"/>
          <p:cNvSpPr>
            <a:spLocks noGrp="1"/>
          </p:cNvSpPr>
          <p:nvPr>
            <p:ph type="title"/>
          </p:nvPr>
        </p:nvSpPr>
        <p:spPr>
          <a:xfrm>
            <a:off x="0" y="228600"/>
            <a:ext cx="9144000" cy="1143000"/>
          </a:xfrm>
        </p:spPr>
        <p:txBody>
          <a:bodyPr>
            <a:normAutofit fontScale="90000"/>
          </a:bodyPr>
          <a:lstStyle/>
          <a:p>
            <a:r>
              <a:rPr lang="en-US" altLang="en-US" sz="4000" b="1" smtClean="0">
                <a:solidFill>
                  <a:schemeClr val="accent2"/>
                </a:solidFill>
              </a:rPr>
              <a:t>Sodium and BP in </a:t>
            </a:r>
            <a:br>
              <a:rPr lang="en-US" altLang="en-US" sz="4000" b="1" smtClean="0">
                <a:solidFill>
                  <a:schemeClr val="accent2"/>
                </a:solidFill>
              </a:rPr>
            </a:br>
            <a:r>
              <a:rPr lang="en-US" altLang="en-US" sz="4000" b="1" smtClean="0">
                <a:solidFill>
                  <a:schemeClr val="accent2"/>
                </a:solidFill>
              </a:rPr>
              <a:t>Subpopulations (cont.)</a:t>
            </a:r>
          </a:p>
        </p:txBody>
      </p:sp>
    </p:spTree>
    <p:extLst>
      <p:ext uri="{BB962C8B-B14F-4D97-AF65-F5344CB8AC3E}">
        <p14:creationId xmlns:p14="http://schemas.microsoft.com/office/powerpoint/2010/main" val="214072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0" y="0"/>
            <a:ext cx="9144000" cy="1143000"/>
          </a:xfrm>
        </p:spPr>
        <p:txBody>
          <a:bodyPr/>
          <a:lstStyle/>
          <a:p>
            <a:r>
              <a:rPr lang="en-US" altLang="en-US" sz="4000" b="1" smtClean="0">
                <a:solidFill>
                  <a:schemeClr val="accent2"/>
                </a:solidFill>
              </a:rPr>
              <a:t>Sodium and Dietary Pattern Changes</a:t>
            </a:r>
          </a:p>
        </p:txBody>
      </p:sp>
      <p:sp>
        <p:nvSpPr>
          <p:cNvPr id="2" name="Content Placeholder 1"/>
          <p:cNvSpPr>
            <a:spLocks noGrp="1"/>
          </p:cNvSpPr>
          <p:nvPr>
            <p:ph idx="1"/>
          </p:nvPr>
        </p:nvSpPr>
        <p:spPr>
          <a:xfrm>
            <a:off x="685800" y="914400"/>
            <a:ext cx="7924800" cy="5181600"/>
          </a:xfrm>
        </p:spPr>
        <p:txBody>
          <a:bodyPr/>
          <a:lstStyle/>
          <a:p>
            <a:pPr marL="0" indent="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adults aged 25–80 with </a:t>
            </a:r>
            <a:r>
              <a:rPr lang="en-US" sz="2600" dirty="0" smtClean="0">
                <a:latin typeface="Arial" panose="020B0604020202020204" pitchFamily="34" charset="0"/>
                <a:ea typeface="ＭＳ Ｐゴシック" charset="0"/>
                <a:cs typeface="Arial" panose="020B0604020202020204" pitchFamily="34" charset="0"/>
              </a:rPr>
              <a:t>BP 120–159/80–95 mm Hg</a:t>
            </a:r>
            <a:r>
              <a:rPr lang="en-US" sz="2600" dirty="0">
                <a:latin typeface="Arial" panose="020B0604020202020204" pitchFamily="34" charset="0"/>
                <a:ea typeface="ＭＳ Ｐゴシック" charset="0"/>
                <a:cs typeface="Arial" panose="020B0604020202020204" pitchFamily="34" charset="0"/>
              </a:rPr>
              <a:t>, the combination of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sodium </a:t>
            </a:r>
            <a:r>
              <a:rPr lang="en-US" sz="2600" dirty="0">
                <a:latin typeface="Arial" panose="020B0604020202020204" pitchFamily="34" charset="0"/>
                <a:ea typeface="ＭＳ Ｐゴシック" charset="0"/>
                <a:cs typeface="Arial" panose="020B0604020202020204" pitchFamily="34" charset="0"/>
              </a:rPr>
              <a:t>intake </a:t>
            </a:r>
            <a:r>
              <a:rPr lang="en-US" sz="2600" dirty="0" smtClean="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rPr>
              <a:t>eating the DASH dietary pattern lowers </a:t>
            </a:r>
            <a:r>
              <a:rPr lang="en-US" sz="2600" dirty="0" smtClean="0">
                <a:latin typeface="Arial" panose="020B0604020202020204" pitchFamily="34" charset="0"/>
                <a:ea typeface="ＭＳ Ｐゴシック" charset="0"/>
                <a:cs typeface="Arial" panose="020B0604020202020204" pitchFamily="34" charset="0"/>
              </a:rPr>
              <a:t>BP more </a:t>
            </a:r>
            <a:r>
              <a:rPr lang="en-US" sz="2600" dirty="0">
                <a:latin typeface="Arial" panose="020B0604020202020204" pitchFamily="34" charset="0"/>
                <a:ea typeface="ＭＳ Ｐゴシック" charset="0"/>
                <a:cs typeface="Arial" panose="020B0604020202020204" pitchFamily="34" charset="0"/>
              </a:rPr>
              <a:t>than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sodium </a:t>
            </a:r>
            <a:r>
              <a:rPr lang="en-US" sz="2600" dirty="0">
                <a:latin typeface="Arial" panose="020B0604020202020204" pitchFamily="34" charset="0"/>
                <a:ea typeface="ＭＳ Ｐゴシック" charset="0"/>
                <a:cs typeface="Arial" panose="020B0604020202020204" pitchFamily="34" charset="0"/>
              </a:rPr>
              <a:t>intake alone.</a:t>
            </a:r>
          </a:p>
          <a:p>
            <a:pPr>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Moderate</a:t>
            </a:r>
          </a:p>
          <a:p>
            <a:pPr>
              <a:spcBef>
                <a:spcPts val="0"/>
              </a:spcBef>
              <a:defRPr/>
            </a:pPr>
            <a:endParaRPr lang="en-US" sz="2600" i="1" dirty="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There </a:t>
            </a:r>
            <a:r>
              <a:rPr lang="en-US" sz="2600" dirty="0">
                <a:latin typeface="Arial" panose="020B0604020202020204" pitchFamily="34" charset="0"/>
                <a:ea typeface="ＭＳ Ｐゴシック" charset="0"/>
                <a:cs typeface="Arial" panose="020B0604020202020204" pitchFamily="34" charset="0"/>
              </a:rPr>
              <a:t>is insufficient evidence from RCTs to determine whether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sodium </a:t>
            </a:r>
            <a:r>
              <a:rPr lang="en-US" sz="2600" dirty="0">
                <a:latin typeface="Arial" panose="020B0604020202020204" pitchFamily="34" charset="0"/>
                <a:ea typeface="ＭＳ Ｐゴシック" charset="0"/>
                <a:cs typeface="Arial" panose="020B0604020202020204" pitchFamily="34" charset="0"/>
              </a:rPr>
              <a:t>intake </a:t>
            </a:r>
            <a:r>
              <a:rPr lang="en-US" sz="2600" dirty="0" smtClean="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rPr>
              <a:t>changing dietary intake of any other single mineral (for example, increasing potassium, calcium, or magnesium)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more </a:t>
            </a:r>
            <a:r>
              <a:rPr lang="en-US" sz="2600" dirty="0">
                <a:latin typeface="Arial" panose="020B0604020202020204" pitchFamily="34" charset="0"/>
                <a:ea typeface="ＭＳ Ｐゴシック" charset="0"/>
                <a:cs typeface="Arial" panose="020B0604020202020204" pitchFamily="34" charset="0"/>
              </a:rPr>
              <a:t>than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sodium </a:t>
            </a:r>
            <a:r>
              <a:rPr lang="en-US" sz="2600" dirty="0">
                <a:latin typeface="Arial" panose="020B0604020202020204" pitchFamily="34" charset="0"/>
                <a:ea typeface="ＭＳ Ｐゴシック" charset="0"/>
                <a:cs typeface="Arial" panose="020B0604020202020204" pitchFamily="34" charset="0"/>
              </a:rPr>
              <a:t>intake alone</a:t>
            </a:r>
            <a:r>
              <a:rPr lang="en-US" sz="2600" dirty="0" smtClean="0">
                <a:latin typeface="Arial" panose="020B0604020202020204" pitchFamily="34" charset="0"/>
                <a:ea typeface="ＭＳ Ｐゴシック" charset="0"/>
                <a:cs typeface="Arial" panose="020B0604020202020204" pitchFamily="34" charset="0"/>
              </a:rPr>
              <a:t>.   </a:t>
            </a:r>
            <a:endParaRPr lang="en-US" sz="2600" dirty="0">
              <a:latin typeface="Arial" panose="020B0604020202020204" pitchFamily="34" charset="0"/>
              <a:ea typeface="ＭＳ Ｐゴシック" charset="0"/>
              <a:cs typeface="Arial" panose="020B0604020202020204" pitchFamily="34" charset="0"/>
            </a:endParaRPr>
          </a:p>
          <a:p>
            <a:pPr>
              <a:defRPr/>
            </a:pPr>
            <a:endParaRPr lang="en-US" sz="2000" i="1" dirty="0">
              <a:ea typeface="ＭＳ Ｐゴシック" charset="0"/>
            </a:endParaRPr>
          </a:p>
          <a:p>
            <a:pPr>
              <a:defRPr/>
            </a:pPr>
            <a:endParaRPr lang="en-US" dirty="0">
              <a:ea typeface="ＭＳ Ｐゴシック" charset="0"/>
            </a:endParaRPr>
          </a:p>
        </p:txBody>
      </p:sp>
    </p:spTree>
    <p:extLst>
      <p:ext uri="{BB962C8B-B14F-4D97-AF65-F5344CB8AC3E}">
        <p14:creationId xmlns:p14="http://schemas.microsoft.com/office/powerpoint/2010/main" val="1122809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0" y="304800"/>
            <a:ext cx="9144000" cy="1143000"/>
          </a:xfrm>
        </p:spPr>
        <p:txBody>
          <a:bodyPr/>
          <a:lstStyle/>
          <a:p>
            <a:r>
              <a:rPr lang="en-US" altLang="en-US" sz="4000" b="1" smtClean="0">
                <a:solidFill>
                  <a:schemeClr val="accent2"/>
                </a:solidFill>
              </a:rPr>
              <a:t>Sodium and CHD/CVD Outcomes</a:t>
            </a:r>
          </a:p>
        </p:txBody>
      </p:sp>
      <p:sp>
        <p:nvSpPr>
          <p:cNvPr id="2" name="Content Placeholder 1"/>
          <p:cNvSpPr>
            <a:spLocks noGrp="1"/>
          </p:cNvSpPr>
          <p:nvPr>
            <p:ph idx="1"/>
          </p:nvPr>
        </p:nvSpPr>
        <p:spPr>
          <a:xfrm>
            <a:off x="609600" y="1600200"/>
            <a:ext cx="7924800" cy="4267200"/>
          </a:xfrm>
        </p:spPr>
        <p:txBody>
          <a:bodyPr>
            <a:normAutofit/>
          </a:bodyPr>
          <a:lstStyle/>
          <a:p>
            <a:pPr marL="0" indent="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A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in sodium intake of ~1,000 mg/day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CVD events by ~30%. </a:t>
            </a:r>
          </a:p>
          <a:p>
            <a:pPr marL="0" indent="0">
              <a:spcBef>
                <a:spcPts val="0"/>
              </a:spcBef>
              <a:buFontTx/>
              <a:buNone/>
              <a:defRPr/>
            </a:pPr>
            <a:endParaRPr lang="en-US" sz="2600" dirty="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Low</a:t>
            </a:r>
            <a:endParaRPr lang="en-US" sz="2600" i="1" dirty="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endParaRPr lang="en-US" sz="2600" dirty="0" smtClean="0">
              <a:latin typeface="Arial" panose="020B0604020202020204" pitchFamily="34" charset="0"/>
              <a:ea typeface="ＭＳ Ｐゴシック" charset="0"/>
              <a:cs typeface="Arial" panose="020B0604020202020204" pitchFamily="34" charset="0"/>
            </a:endParaRPr>
          </a:p>
          <a:p>
            <a:pPr marL="0" indent="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Higher </a:t>
            </a:r>
            <a:r>
              <a:rPr lang="en-US" sz="2600" dirty="0">
                <a:latin typeface="Arial" panose="020B0604020202020204" pitchFamily="34" charset="0"/>
                <a:ea typeface="ＭＳ Ｐゴシック" charset="0"/>
                <a:cs typeface="Arial" panose="020B0604020202020204" pitchFamily="34" charset="0"/>
              </a:rPr>
              <a:t>dietary sodium intake is associated with a greater risk of fatal and nonfatal stroke and CVD.  </a:t>
            </a:r>
          </a:p>
          <a:p>
            <a:pPr>
              <a:spcBef>
                <a:spcPts val="0"/>
              </a:spcBef>
              <a:buFontTx/>
              <a:buNone/>
              <a:defRPr/>
            </a:pPr>
            <a:endParaRPr lang="en-US" sz="2600" i="1" dirty="0">
              <a:latin typeface="Arial" panose="020B0604020202020204" pitchFamily="34" charset="0"/>
              <a:ea typeface="ＭＳ Ｐゴシック" charset="0"/>
              <a:cs typeface="Arial" panose="020B0604020202020204" pitchFamily="34" charset="0"/>
            </a:endParaRPr>
          </a:p>
          <a:p>
            <a:pPr>
              <a:spcBef>
                <a:spcPts val="0"/>
              </a:spcBef>
              <a:buFontTx/>
              <a:buNone/>
              <a:defRPr/>
            </a:pPr>
            <a:r>
              <a:rPr lang="en-US" sz="2600" i="1" dirty="0" smtClean="0">
                <a:latin typeface="Arial" panose="020B0604020202020204" pitchFamily="34" charset="0"/>
                <a:ea typeface="ＭＳ Ｐゴシック" charset="0"/>
                <a:cs typeface="Arial" panose="020B0604020202020204" pitchFamily="34" charset="0"/>
              </a:rPr>
              <a:t> 	  Strength of Evidence: Low </a:t>
            </a:r>
            <a:endParaRPr lang="en-US" sz="2600" i="1" dirty="0">
              <a:latin typeface="Arial" panose="020B0604020202020204" pitchFamily="34" charset="0"/>
              <a:ea typeface="ＭＳ Ｐゴシック" charset="0"/>
              <a:cs typeface="Arial" panose="020B0604020202020204" pitchFamily="34" charset="0"/>
            </a:endParaRPr>
          </a:p>
          <a:p>
            <a:pPr>
              <a:spcBef>
                <a:spcPts val="0"/>
              </a:spcBef>
              <a:defRPr/>
            </a:pPr>
            <a:endParaRPr lang="en-US" sz="2600" i="1" dirty="0">
              <a:ea typeface="ＭＳ Ｐゴシック" charset="0"/>
            </a:endParaRPr>
          </a:p>
          <a:p>
            <a:pPr>
              <a:defRPr/>
            </a:pPr>
            <a:endParaRPr lang="en-US" dirty="0">
              <a:ea typeface="ＭＳ Ｐゴシック" charset="0"/>
            </a:endParaRPr>
          </a:p>
        </p:txBody>
      </p:sp>
    </p:spTree>
    <p:extLst>
      <p:ext uri="{BB962C8B-B14F-4D97-AF65-F5344CB8AC3E}">
        <p14:creationId xmlns:p14="http://schemas.microsoft.com/office/powerpoint/2010/main" val="125421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09600" y="1752600"/>
            <a:ext cx="7772400" cy="3810000"/>
          </a:xfrm>
        </p:spPr>
        <p:txBody>
          <a:bodyPr>
            <a:normAutofit/>
          </a:bodyPr>
          <a:lstStyle/>
          <a:p>
            <a:pPr marL="0" indent="-45720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There </a:t>
            </a:r>
            <a:r>
              <a:rPr lang="en-US" sz="2600" dirty="0">
                <a:latin typeface="Arial" panose="020B0604020202020204" pitchFamily="34" charset="0"/>
                <a:ea typeface="ＭＳ Ｐゴシック" charset="0"/>
                <a:cs typeface="Arial" panose="020B0604020202020204" pitchFamily="34" charset="0"/>
              </a:rPr>
              <a:t>is insufficient evidence to determine </a:t>
            </a:r>
            <a:r>
              <a:rPr lang="en-US" sz="2600" dirty="0" smtClean="0">
                <a:latin typeface="Arial" panose="020B0604020202020204" pitchFamily="34" charset="0"/>
                <a:ea typeface="ＭＳ Ｐゴシック" charset="0"/>
                <a:cs typeface="Arial" panose="020B0604020202020204" pitchFamily="34" charset="0"/>
              </a:rPr>
              <a:t>the association between </a:t>
            </a:r>
            <a:r>
              <a:rPr lang="en-US" sz="2600" dirty="0">
                <a:latin typeface="Arial" panose="020B0604020202020204" pitchFamily="34" charset="0"/>
                <a:ea typeface="ＭＳ Ｐゴシック" charset="0"/>
                <a:cs typeface="Arial" panose="020B0604020202020204" pitchFamily="34" charset="0"/>
              </a:rPr>
              <a:t>sodium intake and the development of </a:t>
            </a:r>
            <a:r>
              <a:rPr lang="en-US" sz="2600" dirty="0" smtClean="0">
                <a:latin typeface="Arial" panose="020B0604020202020204" pitchFamily="34" charset="0"/>
                <a:ea typeface="ＭＳ Ｐゴシック" charset="0"/>
                <a:cs typeface="Arial" panose="020B0604020202020204" pitchFamily="34" charset="0"/>
              </a:rPr>
              <a:t>CHF.</a:t>
            </a:r>
          </a:p>
          <a:p>
            <a:pPr marL="457200" indent="-457200">
              <a:spcBef>
                <a:spcPts val="0"/>
              </a:spcBef>
              <a:buFontTx/>
              <a:buNone/>
              <a:defRPr/>
            </a:pPr>
            <a:endParaRPr lang="en-US" sz="2600" dirty="0">
              <a:latin typeface="Arial" panose="020B0604020202020204" pitchFamily="34" charset="0"/>
              <a:ea typeface="ＭＳ Ｐゴシック" charset="0"/>
              <a:cs typeface="Arial" panose="020B0604020202020204" pitchFamily="34" charset="0"/>
            </a:endParaRPr>
          </a:p>
          <a:p>
            <a:pPr marL="0" indent="-457200">
              <a:spcBef>
                <a:spcPts val="0"/>
              </a:spcBef>
              <a:buFontTx/>
              <a:buNone/>
              <a:defRPr/>
            </a:pPr>
            <a:r>
              <a:rPr lang="en-US" sz="2600" dirty="0" smtClean="0">
                <a:latin typeface="Arial" panose="020B0604020202020204" pitchFamily="34" charset="0"/>
                <a:ea typeface="ＭＳ Ｐゴシック" charset="0"/>
                <a:cs typeface="Arial" panose="020B0604020202020204" pitchFamily="34" charset="0"/>
              </a:rPr>
              <a:t>There </a:t>
            </a:r>
            <a:r>
              <a:rPr lang="en-US" sz="2600" dirty="0">
                <a:latin typeface="Arial" panose="020B0604020202020204" pitchFamily="34" charset="0"/>
                <a:ea typeface="ＭＳ Ｐゴシック" charset="0"/>
                <a:cs typeface="Arial" panose="020B0604020202020204" pitchFamily="34" charset="0"/>
              </a:rPr>
              <a:t>is insufficient evidence to assess </a:t>
            </a:r>
            <a:r>
              <a:rPr lang="en-US" sz="2600" dirty="0" smtClean="0">
                <a:latin typeface="Arial" panose="020B0604020202020204" pitchFamily="34" charset="0"/>
                <a:ea typeface="ＭＳ Ｐゴシック" charset="0"/>
                <a:cs typeface="Arial" panose="020B0604020202020204" pitchFamily="34" charset="0"/>
              </a:rPr>
              <a:t>the effect </a:t>
            </a:r>
            <a:r>
              <a:rPr lang="en-US" sz="2600" dirty="0">
                <a:latin typeface="Arial" panose="020B0604020202020204" pitchFamily="34" charset="0"/>
                <a:ea typeface="ＭＳ Ｐゴシック" charset="0"/>
                <a:cs typeface="Arial" panose="020B0604020202020204" pitchFamily="34" charset="0"/>
              </a:rPr>
              <a:t>of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dietary sodium </a:t>
            </a:r>
            <a:r>
              <a:rPr lang="en-US" sz="2600" dirty="0">
                <a:latin typeface="Arial" panose="020B0604020202020204" pitchFamily="34" charset="0"/>
                <a:ea typeface="ＭＳ Ｐゴシック" charset="0"/>
                <a:cs typeface="Arial" panose="020B0604020202020204" pitchFamily="34" charset="0"/>
              </a:rPr>
              <a:t>intake on </a:t>
            </a:r>
            <a:r>
              <a:rPr lang="en-US" sz="2600" dirty="0" smtClean="0">
                <a:latin typeface="Arial" panose="020B0604020202020204" pitchFamily="34" charset="0"/>
                <a:ea typeface="ＭＳ Ｐゴシック" charset="0"/>
                <a:cs typeface="Arial" panose="020B0604020202020204" pitchFamily="34" charset="0"/>
              </a:rPr>
              <a:t>CVD </a:t>
            </a:r>
            <a:r>
              <a:rPr lang="en-US" sz="2600" dirty="0">
                <a:latin typeface="Arial" panose="020B0604020202020204" pitchFamily="34" charset="0"/>
                <a:ea typeface="ＭＳ Ｐゴシック" charset="0"/>
                <a:cs typeface="Arial" panose="020B0604020202020204" pitchFamily="34" charset="0"/>
              </a:rPr>
              <a:t>outcomes in patients with existing </a:t>
            </a:r>
            <a:r>
              <a:rPr lang="en-US" sz="2600" dirty="0" smtClean="0">
                <a:latin typeface="Arial" panose="020B0604020202020204" pitchFamily="34" charset="0"/>
                <a:ea typeface="ＭＳ Ｐゴシック" charset="0"/>
                <a:cs typeface="Arial" panose="020B0604020202020204" pitchFamily="34" charset="0"/>
              </a:rPr>
              <a:t>CHF</a:t>
            </a:r>
            <a:r>
              <a:rPr lang="en-US" sz="2600" dirty="0">
                <a:latin typeface="Arial" panose="020B0604020202020204" pitchFamily="34" charset="0"/>
                <a:ea typeface="ＭＳ Ｐゴシック" charset="0"/>
                <a:cs typeface="Arial" panose="020B0604020202020204" pitchFamily="34" charset="0"/>
              </a:rPr>
              <a:t>.</a:t>
            </a:r>
          </a:p>
          <a:p>
            <a:pPr>
              <a:spcBef>
                <a:spcPts val="0"/>
              </a:spcBef>
              <a:defRPr/>
            </a:pPr>
            <a:endParaRPr lang="en-US" sz="2600" i="1" dirty="0">
              <a:ea typeface="ＭＳ Ｐゴシック" charset="0"/>
            </a:endParaRPr>
          </a:p>
          <a:p>
            <a:pPr>
              <a:spcBef>
                <a:spcPts val="0"/>
              </a:spcBef>
              <a:defRPr/>
            </a:pPr>
            <a:endParaRPr lang="en-US" sz="2600" i="1" dirty="0">
              <a:ea typeface="ＭＳ Ｐゴシック" charset="0"/>
            </a:endParaRPr>
          </a:p>
          <a:p>
            <a:pPr>
              <a:defRPr/>
            </a:pPr>
            <a:endParaRPr lang="en-US" dirty="0">
              <a:ea typeface="ＭＳ Ｐゴシック" charset="0"/>
            </a:endParaRPr>
          </a:p>
        </p:txBody>
      </p:sp>
      <p:sp>
        <p:nvSpPr>
          <p:cNvPr id="48131" name="Title 2"/>
          <p:cNvSpPr>
            <a:spLocks noGrp="1"/>
          </p:cNvSpPr>
          <p:nvPr>
            <p:ph type="title"/>
          </p:nvPr>
        </p:nvSpPr>
        <p:spPr>
          <a:xfrm>
            <a:off x="0" y="381000"/>
            <a:ext cx="9144000" cy="1143000"/>
          </a:xfrm>
        </p:spPr>
        <p:txBody>
          <a:bodyPr>
            <a:normAutofit fontScale="90000"/>
          </a:bodyPr>
          <a:lstStyle/>
          <a:p>
            <a:r>
              <a:rPr lang="en-US" altLang="en-US" sz="4000" b="1" smtClean="0">
                <a:solidFill>
                  <a:schemeClr val="accent2"/>
                </a:solidFill>
              </a:rPr>
              <a:t>Sodium and CHD/CVD </a:t>
            </a:r>
            <a:br>
              <a:rPr lang="en-US" altLang="en-US" sz="4000" b="1" smtClean="0">
                <a:solidFill>
                  <a:schemeClr val="accent2"/>
                </a:solidFill>
              </a:rPr>
            </a:br>
            <a:r>
              <a:rPr lang="en-US" altLang="en-US" sz="4000" b="1" smtClean="0">
                <a:solidFill>
                  <a:schemeClr val="accent2"/>
                </a:solidFill>
              </a:rPr>
              <a:t>Outcomes (cont.)</a:t>
            </a:r>
          </a:p>
        </p:txBody>
      </p:sp>
    </p:spTree>
    <p:extLst>
      <p:ext uri="{BB962C8B-B14F-4D97-AF65-F5344CB8AC3E}">
        <p14:creationId xmlns:p14="http://schemas.microsoft.com/office/powerpoint/2010/main" val="199797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685800" y="152400"/>
            <a:ext cx="7772400" cy="1143000"/>
          </a:xfrm>
        </p:spPr>
        <p:txBody>
          <a:bodyPr/>
          <a:lstStyle/>
          <a:p>
            <a:r>
              <a:rPr lang="en-US" altLang="en-US" sz="4000" b="1" smtClean="0">
                <a:solidFill>
                  <a:schemeClr val="accent2"/>
                </a:solidFill>
              </a:rPr>
              <a:t>Lifestyle Topics: Potassium</a:t>
            </a:r>
          </a:p>
        </p:txBody>
      </p:sp>
      <p:sp>
        <p:nvSpPr>
          <p:cNvPr id="49155" name="Content Placeholder 1"/>
          <p:cNvSpPr>
            <a:spLocks noGrp="1"/>
          </p:cNvSpPr>
          <p:nvPr>
            <p:ph idx="1"/>
          </p:nvPr>
        </p:nvSpPr>
        <p:spPr>
          <a:xfrm>
            <a:off x="609600" y="1371600"/>
            <a:ext cx="7848600" cy="3962400"/>
          </a:xfrm>
        </p:spPr>
        <p:txBody>
          <a:bodyPr/>
          <a:lstStyle/>
          <a:p>
            <a:r>
              <a:rPr lang="en-US" altLang="en-US" sz="2600" smtClean="0">
                <a:latin typeface="Arial" pitchFamily="34" charset="0"/>
                <a:cs typeface="Arial" pitchFamily="34" charset="0"/>
              </a:rPr>
              <a:t>Potassium intake – BP</a:t>
            </a:r>
          </a:p>
          <a:p>
            <a:r>
              <a:rPr lang="en-US" altLang="en-US" sz="2600" smtClean="0">
                <a:latin typeface="Arial" pitchFamily="34" charset="0"/>
                <a:cs typeface="Arial" pitchFamily="34" charset="0"/>
              </a:rPr>
              <a:t>Potassium intake – Stroke Risk</a:t>
            </a:r>
          </a:p>
          <a:p>
            <a:r>
              <a:rPr lang="en-US" altLang="en-US" sz="2600" smtClean="0">
                <a:latin typeface="Arial" pitchFamily="34" charset="0"/>
                <a:cs typeface="Arial" pitchFamily="34" charset="0"/>
              </a:rPr>
              <a:t>Potassium intake – CHD/ CHF/ CVD mortality</a:t>
            </a:r>
          </a:p>
          <a:p>
            <a:endParaRPr lang="en-US" altLang="en-US" smtClean="0"/>
          </a:p>
        </p:txBody>
      </p:sp>
    </p:spTree>
    <p:extLst>
      <p:ext uri="{BB962C8B-B14F-4D97-AF65-F5344CB8AC3E}">
        <p14:creationId xmlns:p14="http://schemas.microsoft.com/office/powerpoint/2010/main" val="401126059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0" y="304800"/>
            <a:ext cx="9144000" cy="1143000"/>
          </a:xfrm>
        </p:spPr>
        <p:txBody>
          <a:bodyPr/>
          <a:lstStyle/>
          <a:p>
            <a:r>
              <a:rPr lang="en-US" altLang="en-US" sz="4000" b="1" smtClean="0">
                <a:solidFill>
                  <a:schemeClr val="accent2"/>
                </a:solidFill>
              </a:rPr>
              <a:t>Potassium and BP and CVD Outcomes</a:t>
            </a:r>
          </a:p>
        </p:txBody>
      </p:sp>
      <p:sp>
        <p:nvSpPr>
          <p:cNvPr id="2" name="Content Placeholder 1"/>
          <p:cNvSpPr>
            <a:spLocks noGrp="1"/>
          </p:cNvSpPr>
          <p:nvPr>
            <p:ph idx="1"/>
          </p:nvPr>
        </p:nvSpPr>
        <p:spPr>
          <a:xfrm>
            <a:off x="609600" y="1371600"/>
            <a:ext cx="7924800" cy="44196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There </a:t>
            </a:r>
            <a:r>
              <a:rPr lang="en-US" sz="2600" dirty="0">
                <a:latin typeface="Arial" panose="020B0604020202020204" pitchFamily="34" charset="0"/>
                <a:ea typeface="ＭＳ Ｐゴシック" charset="0"/>
                <a:cs typeface="Arial" panose="020B0604020202020204" pitchFamily="34" charset="0"/>
              </a:rPr>
              <a:t>is insufficient evidence to determine </a:t>
            </a:r>
            <a:r>
              <a:rPr lang="en-US" sz="2600" dirty="0" smtClean="0">
                <a:latin typeface="Arial" panose="020B0604020202020204" pitchFamily="34" charset="0"/>
                <a:ea typeface="ＭＳ Ｐゴシック" charset="0"/>
                <a:cs typeface="Arial" panose="020B0604020202020204" pitchFamily="34" charset="0"/>
              </a:rPr>
              <a:t>whether </a:t>
            </a:r>
            <a:r>
              <a:rPr lang="en-US" sz="2600" dirty="0" smtClean="0">
                <a:latin typeface="Arial" panose="020B0604020202020204" pitchFamily="34" charset="0"/>
                <a:ea typeface="ＭＳ Ｐゴシック" charset="0"/>
                <a:cs typeface="Arial" panose="020B0604020202020204" pitchFamily="34" charset="0"/>
                <a:sym typeface="Symbol"/>
              </a:rPr>
              <a:t></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dietary </a:t>
            </a:r>
            <a:r>
              <a:rPr lang="en-US" sz="2600" dirty="0">
                <a:latin typeface="Arial" panose="020B0604020202020204" pitchFamily="34" charset="0"/>
                <a:ea typeface="ＭＳ Ｐゴシック" charset="0"/>
                <a:cs typeface="Arial" panose="020B0604020202020204" pitchFamily="34" charset="0"/>
              </a:rPr>
              <a:t>potassium intake </a:t>
            </a:r>
            <a:r>
              <a:rPr lang="en-US" sz="2600" dirty="0" smtClean="0">
                <a:latin typeface="Arial" panose="020B0604020202020204" pitchFamily="34" charset="0"/>
                <a:ea typeface="ＭＳ Ｐゴシック" charset="0"/>
                <a:cs typeface="Arial" panose="020B0604020202020204" pitchFamily="34" charset="0"/>
                <a:sym typeface="Symbol"/>
              </a:rPr>
              <a:t> </a:t>
            </a:r>
            <a:r>
              <a:rPr lang="en-US" sz="2600" dirty="0" smtClean="0">
                <a:latin typeface="Arial" panose="020B0604020202020204" pitchFamily="34" charset="0"/>
                <a:ea typeface="ＭＳ Ｐゴシック" charset="0"/>
                <a:cs typeface="Arial" panose="020B0604020202020204" pitchFamily="34" charset="0"/>
              </a:rPr>
              <a:t>BP. </a:t>
            </a:r>
          </a:p>
          <a:p>
            <a:pPr>
              <a:defRPr/>
            </a:pPr>
            <a:endParaRPr lang="en-US" sz="2600" dirty="0" smtClean="0">
              <a:latin typeface="Arial" panose="020B0604020202020204" pitchFamily="34" charset="0"/>
              <a:ea typeface="ＭＳ Ｐゴシック" charset="0"/>
              <a:cs typeface="Arial" panose="020B0604020202020204" pitchFamily="34" charset="0"/>
            </a:endParaRPr>
          </a:p>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In </a:t>
            </a:r>
            <a:r>
              <a:rPr lang="en-US" sz="2600" dirty="0">
                <a:latin typeface="Arial" panose="020B0604020202020204" pitchFamily="34" charset="0"/>
                <a:ea typeface="ＭＳ Ｐゴシック" charset="0"/>
                <a:cs typeface="Arial" panose="020B0604020202020204" pitchFamily="34" charset="0"/>
              </a:rPr>
              <a:t>observational studies with appropriate adjustments </a:t>
            </a:r>
            <a:r>
              <a:rPr lang="en-US" sz="2600" dirty="0" smtClean="0">
                <a:latin typeface="Arial" panose="020B0604020202020204" pitchFamily="34" charset="0"/>
                <a:ea typeface="ＭＳ Ｐゴシック" charset="0"/>
                <a:cs typeface="Arial" panose="020B0604020202020204" pitchFamily="34" charset="0"/>
              </a:rPr>
              <a:t>(BP, </a:t>
            </a:r>
            <a:r>
              <a:rPr lang="en-US" sz="2600" dirty="0">
                <a:latin typeface="Arial" panose="020B0604020202020204" pitchFamily="34" charset="0"/>
                <a:ea typeface="ＭＳ Ｐゴシック" charset="0"/>
                <a:cs typeface="Arial" panose="020B0604020202020204" pitchFamily="34" charset="0"/>
              </a:rPr>
              <a:t>sodium </a:t>
            </a:r>
            <a:r>
              <a:rPr lang="en-US" sz="2600" dirty="0" smtClean="0">
                <a:latin typeface="Arial" panose="020B0604020202020204" pitchFamily="34" charset="0"/>
                <a:ea typeface="ＭＳ Ｐゴシック" charset="0"/>
                <a:cs typeface="Arial" panose="020B0604020202020204" pitchFamily="34" charset="0"/>
              </a:rPr>
              <a:t> intake</a:t>
            </a:r>
            <a:r>
              <a:rPr lang="en-US" sz="2600" dirty="0">
                <a:latin typeface="Arial" panose="020B0604020202020204" pitchFamily="34" charset="0"/>
                <a:ea typeface="ＭＳ Ｐゴシック" charset="0"/>
                <a:cs typeface="Arial" panose="020B0604020202020204" pitchFamily="34" charset="0"/>
              </a:rPr>
              <a:t>, etc.), higher dietary potassium intake is associated with </a:t>
            </a:r>
            <a:r>
              <a:rPr lang="en-US" sz="2600" dirty="0" smtClean="0">
                <a:latin typeface="Arial" panose="020B0604020202020204" pitchFamily="34" charset="0"/>
                <a:ea typeface="ＭＳ Ｐゴシック" charset="0"/>
                <a:cs typeface="Arial" panose="020B0604020202020204" pitchFamily="34" charset="0"/>
                <a:sym typeface="Symbol"/>
              </a:rPr>
              <a:t> s</a:t>
            </a:r>
            <a:r>
              <a:rPr lang="en-US" sz="2600" dirty="0" smtClean="0">
                <a:latin typeface="Arial" panose="020B0604020202020204" pitchFamily="34" charset="0"/>
                <a:ea typeface="ＭＳ Ｐゴシック" charset="0"/>
                <a:cs typeface="Arial" panose="020B0604020202020204" pitchFamily="34" charset="0"/>
              </a:rPr>
              <a:t>troke </a:t>
            </a:r>
            <a:r>
              <a:rPr lang="en-US" sz="2600" dirty="0">
                <a:latin typeface="Arial" panose="020B0604020202020204" pitchFamily="34" charset="0"/>
                <a:ea typeface="ＭＳ Ｐゴシック" charset="0"/>
                <a:cs typeface="Arial" panose="020B0604020202020204" pitchFamily="34" charset="0"/>
              </a:rPr>
              <a:t>risk.</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a:t>
            </a:r>
          </a:p>
          <a:p>
            <a:pPr>
              <a:buFontTx/>
              <a:buNone/>
              <a:defRPr/>
            </a:pPr>
            <a:r>
              <a:rPr lang="en-US" sz="2600" i="1" dirty="0" smtClean="0">
                <a:latin typeface="Arial" panose="020B0604020202020204" pitchFamily="34" charset="0"/>
                <a:ea typeface="ＭＳ Ｐゴシック" charset="0"/>
                <a:cs typeface="Arial" panose="020B0604020202020204" pitchFamily="34" charset="0"/>
              </a:rPr>
              <a:t>      Strength </a:t>
            </a:r>
            <a:r>
              <a:rPr lang="en-US" sz="2600" i="1" dirty="0">
                <a:latin typeface="Arial" panose="020B0604020202020204" pitchFamily="34" charset="0"/>
                <a:ea typeface="ＭＳ Ｐゴシック" charset="0"/>
                <a:cs typeface="Arial" panose="020B0604020202020204" pitchFamily="34" charset="0"/>
              </a:rPr>
              <a:t>of </a:t>
            </a:r>
            <a:r>
              <a:rPr lang="en-US" sz="2600" i="1" dirty="0" smtClean="0">
                <a:latin typeface="Arial" panose="020B0604020202020204" pitchFamily="34" charset="0"/>
                <a:ea typeface="ＭＳ Ｐゴシック" charset="0"/>
                <a:cs typeface="Arial" panose="020B0604020202020204" pitchFamily="34" charset="0"/>
              </a:rPr>
              <a:t>Evidence</a:t>
            </a:r>
            <a:r>
              <a:rPr lang="en-US" sz="2600" i="1" dirty="0">
                <a:latin typeface="Arial" panose="020B0604020202020204" pitchFamily="34" charset="0"/>
                <a:ea typeface="ＭＳ Ｐゴシック" charset="0"/>
                <a:cs typeface="Arial" panose="020B0604020202020204" pitchFamily="34" charset="0"/>
              </a:rPr>
              <a:t>: </a:t>
            </a:r>
            <a:r>
              <a:rPr lang="en-US" sz="2600" i="1" dirty="0" smtClean="0">
                <a:latin typeface="Arial" panose="020B0604020202020204" pitchFamily="34" charset="0"/>
                <a:ea typeface="ＭＳ Ｐゴシック" charset="0"/>
                <a:cs typeface="Arial" panose="020B0604020202020204" pitchFamily="34" charset="0"/>
              </a:rPr>
              <a:t>Low</a:t>
            </a:r>
          </a:p>
          <a:p>
            <a:pPr marL="0" indent="0">
              <a:buFontTx/>
              <a:buNone/>
              <a:defRPr/>
            </a:pPr>
            <a:endParaRPr lang="en-US" sz="2000" i="1" dirty="0">
              <a:ea typeface="ＭＳ Ｐゴシック" charset="0"/>
            </a:endParaRPr>
          </a:p>
          <a:p>
            <a:pPr>
              <a:defRPr/>
            </a:pPr>
            <a:endParaRPr lang="en-US" sz="2000" dirty="0">
              <a:ea typeface="ＭＳ Ｐゴシック" charset="0"/>
            </a:endParaRPr>
          </a:p>
          <a:p>
            <a:pPr>
              <a:defRPr/>
            </a:pPr>
            <a:endParaRPr lang="en-US" dirty="0">
              <a:ea typeface="ＭＳ Ｐゴシック" charset="0"/>
            </a:endParaRPr>
          </a:p>
        </p:txBody>
      </p:sp>
    </p:spTree>
    <p:extLst>
      <p:ext uri="{BB962C8B-B14F-4D97-AF65-F5344CB8AC3E}">
        <p14:creationId xmlns:p14="http://schemas.microsoft.com/office/powerpoint/2010/main" val="2531548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0" y="457200"/>
            <a:ext cx="9144000" cy="1143000"/>
          </a:xfrm>
        </p:spPr>
        <p:txBody>
          <a:bodyPr>
            <a:normAutofit fontScale="90000"/>
          </a:bodyPr>
          <a:lstStyle/>
          <a:p>
            <a:r>
              <a:rPr lang="en-US" altLang="en-US" sz="4000" b="1" smtClean="0">
                <a:solidFill>
                  <a:schemeClr val="accent2"/>
                </a:solidFill>
              </a:rPr>
              <a:t>Potassium and BP and CVD </a:t>
            </a:r>
            <a:br>
              <a:rPr lang="en-US" altLang="en-US" sz="4000" b="1" smtClean="0">
                <a:solidFill>
                  <a:schemeClr val="accent2"/>
                </a:solidFill>
              </a:rPr>
            </a:br>
            <a:r>
              <a:rPr lang="en-US" altLang="en-US" sz="4000" b="1" smtClean="0">
                <a:solidFill>
                  <a:schemeClr val="accent2"/>
                </a:solidFill>
              </a:rPr>
              <a:t>Outcomes (cont.)</a:t>
            </a:r>
          </a:p>
        </p:txBody>
      </p:sp>
      <p:sp>
        <p:nvSpPr>
          <p:cNvPr id="5" name="Content Placeholder 1"/>
          <p:cNvSpPr>
            <a:spLocks noGrp="1"/>
          </p:cNvSpPr>
          <p:nvPr>
            <p:ph idx="1"/>
          </p:nvPr>
        </p:nvSpPr>
        <p:spPr>
          <a:xfrm>
            <a:off x="685800" y="1981200"/>
            <a:ext cx="7772400" cy="3810000"/>
          </a:xfrm>
        </p:spPr>
        <p:txBody>
          <a:bodyPr/>
          <a:lstStyle/>
          <a:p>
            <a:pPr marL="0" indent="0">
              <a:buFontTx/>
              <a:buNone/>
              <a:defRPr/>
            </a:pPr>
            <a:r>
              <a:rPr lang="en-US" sz="2600" dirty="0" smtClean="0">
                <a:latin typeface="Arial" panose="020B0604020202020204" pitchFamily="34" charset="0"/>
                <a:ea typeface="ＭＳ Ｐゴシック" charset="0"/>
                <a:cs typeface="Arial" panose="020B0604020202020204" pitchFamily="34" charset="0"/>
              </a:rPr>
              <a:t>There is insufficient evidence to determine whether there is an association between dietary potassium intake and CHD, CHF, and CVD mortality.  </a:t>
            </a:r>
          </a:p>
          <a:p>
            <a:pPr>
              <a:defRPr/>
            </a:pPr>
            <a:endParaRPr lang="en-US" sz="2000" i="1" dirty="0">
              <a:ea typeface="ＭＳ Ｐゴシック" charset="0"/>
            </a:endParaRPr>
          </a:p>
          <a:p>
            <a:pPr>
              <a:defRPr/>
            </a:pPr>
            <a:endParaRPr lang="en-US" sz="2000" dirty="0">
              <a:ea typeface="ＭＳ Ｐゴシック" charset="0"/>
            </a:endParaRPr>
          </a:p>
          <a:p>
            <a:pPr>
              <a:defRPr/>
            </a:pPr>
            <a:endParaRPr lang="en-US" dirty="0">
              <a:ea typeface="ＭＳ Ｐゴシック" charset="0"/>
            </a:endParaRPr>
          </a:p>
        </p:txBody>
      </p:sp>
    </p:spTree>
    <p:extLst>
      <p:ext uri="{BB962C8B-B14F-4D97-AF65-F5344CB8AC3E}">
        <p14:creationId xmlns:p14="http://schemas.microsoft.com/office/powerpoint/2010/main" val="259496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Los Angeles VA study</a:t>
            </a:r>
          </a:p>
        </p:txBody>
      </p:sp>
      <p:sp>
        <p:nvSpPr>
          <p:cNvPr id="81923" name="Rectangle 3"/>
          <p:cNvSpPr>
            <a:spLocks noGrp="1" noChangeArrowheads="1"/>
          </p:cNvSpPr>
          <p:nvPr>
            <p:ph type="body" idx="1"/>
          </p:nvPr>
        </p:nvSpPr>
        <p:spPr/>
        <p:txBody>
          <a:bodyPr/>
          <a:lstStyle/>
          <a:p>
            <a:pPr marL="285750" indent="-285750">
              <a:spcBef>
                <a:spcPct val="30000"/>
              </a:spcBef>
              <a:buClr>
                <a:schemeClr val="accent2"/>
              </a:buClr>
            </a:pPr>
            <a:r>
              <a:rPr lang="en-US" altLang="en-US"/>
              <a:t>846 men in Veterans Home, 5-8 years</a:t>
            </a:r>
          </a:p>
          <a:p>
            <a:pPr marL="285750" indent="-285750">
              <a:spcBef>
                <a:spcPct val="30000"/>
              </a:spcBef>
              <a:buClr>
                <a:schemeClr val="accent2"/>
              </a:buClr>
            </a:pPr>
            <a:r>
              <a:rPr lang="en-US" altLang="en-US"/>
              <a:t>Groups randomized to diets in which 2/3 of fat given either as vegetable oil (corn, cottonseed, safflower, soybean) or animal fat</a:t>
            </a:r>
          </a:p>
          <a:p>
            <a:pPr marL="285750" indent="-285750">
              <a:spcBef>
                <a:spcPct val="30000"/>
              </a:spcBef>
              <a:buClr>
                <a:schemeClr val="accent2"/>
              </a:buClr>
            </a:pPr>
            <a:r>
              <a:rPr lang="en-US" altLang="en-US"/>
              <a:t>Saturated fat 11% vs. 18%, polyunsaturated fat 16% vs. 5% of calories</a:t>
            </a:r>
          </a:p>
          <a:p>
            <a:pPr marL="285750" indent="-285750">
              <a:spcBef>
                <a:spcPct val="30000"/>
              </a:spcBef>
              <a:buClr>
                <a:schemeClr val="accent2"/>
              </a:buClr>
            </a:pPr>
            <a:r>
              <a:rPr lang="en-US" altLang="en-US"/>
              <a:t>31% decrease in CVD endpoints</a:t>
            </a:r>
          </a:p>
          <a:p>
            <a:pPr marL="285750" indent="-285750">
              <a:buFontTx/>
              <a:buNone/>
            </a:pPr>
            <a:endParaRPr lang="en-US" altLang="en-US"/>
          </a:p>
        </p:txBody>
      </p:sp>
      <p:sp>
        <p:nvSpPr>
          <p:cNvPr id="81924" name="Text Box 4"/>
          <p:cNvSpPr txBox="1">
            <a:spLocks noChangeArrowheads="1"/>
          </p:cNvSpPr>
          <p:nvPr/>
        </p:nvSpPr>
        <p:spPr bwMode="auto">
          <a:xfrm>
            <a:off x="711200" y="6388100"/>
            <a:ext cx="3001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charset="0"/>
              </a:rPr>
              <a:t>Dayton et al. </a:t>
            </a:r>
            <a:r>
              <a:rPr lang="en-US" altLang="en-US" sz="1400" i="1">
                <a:solidFill>
                  <a:schemeClr val="accent2"/>
                </a:solidFill>
                <a:latin typeface="Arial" charset="0"/>
              </a:rPr>
              <a:t>Circulation</a:t>
            </a:r>
            <a:r>
              <a:rPr lang="en-US" altLang="en-US" sz="1400">
                <a:solidFill>
                  <a:schemeClr val="accent2"/>
                </a:solidFill>
                <a:latin typeface="Arial" charset="0"/>
              </a:rPr>
              <a:t> 1969; 40:1.</a:t>
            </a:r>
          </a:p>
        </p:txBody>
      </p:sp>
    </p:spTree>
    <p:extLst>
      <p:ext uri="{BB962C8B-B14F-4D97-AF65-F5344CB8AC3E}">
        <p14:creationId xmlns:p14="http://schemas.microsoft.com/office/powerpoint/2010/main" val="1128707288"/>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0" y="-76200"/>
            <a:ext cx="9144000" cy="1143000"/>
          </a:xfrm>
        </p:spPr>
        <p:txBody>
          <a:bodyPr/>
          <a:lstStyle/>
          <a:p>
            <a:r>
              <a:rPr lang="en-US" altLang="en-US" sz="4000" b="1" smtClean="0">
                <a:solidFill>
                  <a:schemeClr val="accent2"/>
                </a:solidFill>
              </a:rPr>
              <a:t>What’s New in Lifestyle?</a:t>
            </a:r>
          </a:p>
        </p:txBody>
      </p:sp>
      <p:sp>
        <p:nvSpPr>
          <p:cNvPr id="57347" name="Content Placeholder 4"/>
          <p:cNvSpPr>
            <a:spLocks noGrp="1"/>
          </p:cNvSpPr>
          <p:nvPr>
            <p:ph idx="1"/>
          </p:nvPr>
        </p:nvSpPr>
        <p:spPr>
          <a:xfrm>
            <a:off x="762000" y="1295400"/>
            <a:ext cx="8153400" cy="4800600"/>
          </a:xfrm>
        </p:spPr>
        <p:txBody>
          <a:bodyPr/>
          <a:lstStyle/>
          <a:p>
            <a:pPr>
              <a:spcBef>
                <a:spcPct val="0"/>
              </a:spcBef>
              <a:spcAft>
                <a:spcPts val="600"/>
              </a:spcAft>
            </a:pPr>
            <a:r>
              <a:rPr lang="en-US" altLang="en-US" sz="2600" smtClean="0">
                <a:latin typeface="Arial" pitchFamily="34" charset="0"/>
                <a:cs typeface="Arial" pitchFamily="34" charset="0"/>
              </a:rPr>
              <a:t>Recommendations based on in-depth systematic reviews. P</a:t>
            </a:r>
            <a:r>
              <a:rPr lang="en-US" altLang="en-US" sz="2600" smtClean="0">
                <a:latin typeface="Arial" pitchFamily="34" charset="0"/>
                <a:ea typeface="Geneva" charset="0"/>
                <a:cs typeface="Arial" pitchFamily="34" charset="0"/>
              </a:rPr>
              <a:t>revious reports used different methods and structure. More depth, less breadth.</a:t>
            </a:r>
          </a:p>
          <a:p>
            <a:pPr>
              <a:spcBef>
                <a:spcPct val="0"/>
              </a:spcBef>
              <a:spcAft>
                <a:spcPts val="600"/>
              </a:spcAft>
            </a:pPr>
            <a:r>
              <a:rPr lang="en-US" altLang="en-US" sz="2600" smtClean="0">
                <a:latin typeface="Arial" pitchFamily="34" charset="0"/>
                <a:cs typeface="Arial" pitchFamily="34" charset="0"/>
              </a:rPr>
              <a:t>More emphasis on dietary patterns</a:t>
            </a:r>
          </a:p>
          <a:p>
            <a:pPr>
              <a:spcBef>
                <a:spcPct val="0"/>
              </a:spcBef>
              <a:spcAft>
                <a:spcPts val="600"/>
              </a:spcAft>
            </a:pPr>
            <a:r>
              <a:rPr lang="en-US" altLang="en-US" sz="2600" smtClean="0">
                <a:latin typeface="Arial" pitchFamily="34" charset="0"/>
                <a:cs typeface="Arial" pitchFamily="34" charset="0"/>
              </a:rPr>
              <a:t>More data provided to support </a:t>
            </a:r>
          </a:p>
          <a:p>
            <a:pPr lvl="1">
              <a:spcBef>
                <a:spcPct val="0"/>
              </a:spcBef>
              <a:spcAft>
                <a:spcPts val="600"/>
              </a:spcAft>
              <a:buFont typeface="Arial" pitchFamily="34" charset="0"/>
              <a:buChar char="•"/>
            </a:pPr>
            <a:r>
              <a:rPr lang="en-US" altLang="en-US" sz="2600" smtClean="0">
                <a:latin typeface="Arial" pitchFamily="34" charset="0"/>
                <a:ea typeface="Geneva" charset="0"/>
                <a:cs typeface="Arial" pitchFamily="34" charset="0"/>
              </a:rPr>
              <a:t>saturated and </a:t>
            </a:r>
            <a:r>
              <a:rPr lang="en-US" altLang="en-US" sz="2600" i="1" smtClean="0">
                <a:latin typeface="Arial" pitchFamily="34" charset="0"/>
                <a:ea typeface="Geneva" charset="0"/>
                <a:cs typeface="Arial" pitchFamily="34" charset="0"/>
              </a:rPr>
              <a:t>trans</a:t>
            </a:r>
            <a:r>
              <a:rPr lang="en-US" altLang="en-US" sz="2600" smtClean="0">
                <a:latin typeface="Arial" pitchFamily="34" charset="0"/>
                <a:ea typeface="Geneva" charset="0"/>
                <a:cs typeface="Arial" pitchFamily="34" charset="0"/>
              </a:rPr>
              <a:t> fat restriction</a:t>
            </a:r>
          </a:p>
          <a:p>
            <a:pPr lvl="1">
              <a:spcBef>
                <a:spcPct val="0"/>
              </a:spcBef>
              <a:spcAft>
                <a:spcPts val="600"/>
              </a:spcAft>
              <a:buFont typeface="Arial" pitchFamily="34" charset="0"/>
              <a:buChar char="•"/>
            </a:pPr>
            <a:r>
              <a:rPr lang="en-US" altLang="en-US" sz="2600" smtClean="0">
                <a:latin typeface="Arial" pitchFamily="34" charset="0"/>
                <a:ea typeface="Geneva" charset="0"/>
                <a:cs typeface="Arial" pitchFamily="34" charset="0"/>
              </a:rPr>
              <a:t>dietary salt restriction</a:t>
            </a:r>
          </a:p>
          <a:p>
            <a:pPr>
              <a:spcBef>
                <a:spcPct val="0"/>
              </a:spcBef>
              <a:spcAft>
                <a:spcPts val="600"/>
              </a:spcAft>
            </a:pPr>
            <a:r>
              <a:rPr lang="en-US" altLang="en-US" sz="2600" smtClean="0">
                <a:latin typeface="Arial" pitchFamily="34" charset="0"/>
                <a:cs typeface="Arial" pitchFamily="34" charset="0"/>
              </a:rPr>
              <a:t>Evidence to support dietary cholesterol restriction in those who could benefit from </a:t>
            </a:r>
            <a:r>
              <a:rPr lang="en-US" altLang="en-US" sz="2600" smtClean="0">
                <a:latin typeface="Arial" pitchFamily="34" charset="0"/>
                <a:cs typeface="Arial" pitchFamily="34" charset="0"/>
                <a:sym typeface="Symbol" pitchFamily="18" charset="2"/>
              </a:rPr>
              <a:t> </a:t>
            </a:r>
            <a:r>
              <a:rPr lang="en-US" altLang="en-US" sz="2600" smtClean="0">
                <a:latin typeface="Arial" pitchFamily="34" charset="0"/>
                <a:cs typeface="Arial" pitchFamily="34" charset="0"/>
              </a:rPr>
              <a:t>LDL-C is inadequate.</a:t>
            </a:r>
          </a:p>
          <a:p>
            <a:pPr>
              <a:lnSpc>
                <a:spcPct val="120000"/>
              </a:lnSpc>
              <a:spcAft>
                <a:spcPts val="600"/>
              </a:spcAft>
            </a:pPr>
            <a:endParaRPr lang="en-US" altLang="en-US" smtClean="0"/>
          </a:p>
          <a:p>
            <a:pPr>
              <a:lnSpc>
                <a:spcPct val="120000"/>
              </a:lnSpc>
              <a:spcAft>
                <a:spcPts val="600"/>
              </a:spcAft>
            </a:pPr>
            <a:endParaRPr lang="en-US" altLang="en-US" smtClean="0"/>
          </a:p>
        </p:txBody>
      </p:sp>
    </p:spTree>
    <p:extLst>
      <p:ext uri="{BB962C8B-B14F-4D97-AF65-F5344CB8AC3E}">
        <p14:creationId xmlns:p14="http://schemas.microsoft.com/office/powerpoint/2010/main" val="30044301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1828800" y="1524000"/>
            <a:ext cx="6929438" cy="4267200"/>
          </a:xfrm>
        </p:spPr>
        <p:txBody>
          <a:bodyPr/>
          <a:lstStyle/>
          <a:p>
            <a:pPr marL="0" indent="0">
              <a:buFontTx/>
              <a:buNone/>
              <a:defRPr/>
            </a:pPr>
            <a:r>
              <a:rPr lang="en-US" altLang="en-US" sz="2000" dirty="0" smtClean="0">
                <a:ea typeface="ＭＳ Ｐゴシック" pitchFamily="34" charset="-128"/>
                <a:cs typeface="Arial" panose="020B0604020202020204" pitchFamily="34" charset="0"/>
              </a:rPr>
              <a:t>Consume a dietary pattern that emphasizes intake of vegetables, fruits, and whole grains; includes low-fat dairy products, poultry, fish, legumes, nontropical vegetable oils and nuts; and limits intake of sweets, sugar-sweetened beverages, and red meats.</a:t>
            </a:r>
          </a:p>
          <a:p>
            <a:pPr lvl="1">
              <a:buFont typeface="Arial" panose="020B0604020202020204" pitchFamily="34" charset="0"/>
              <a:buChar char="•"/>
              <a:defRPr/>
            </a:pPr>
            <a:r>
              <a:rPr lang="en-US" altLang="en-US" sz="2000" dirty="0" smtClean="0">
                <a:ea typeface="ＭＳ Ｐゴシック" pitchFamily="34" charset="-128"/>
                <a:cs typeface="Arial" panose="020B0604020202020204" pitchFamily="34" charset="0"/>
              </a:rPr>
              <a:t>Adapt this dietary pattern to appropriate calorie requirements, personal and cultural food preferences, and nutrition therapy for other medical conditions (including diabetes).</a:t>
            </a:r>
          </a:p>
          <a:p>
            <a:pPr lvl="1">
              <a:buFont typeface="Arial" panose="020B0604020202020204" pitchFamily="34" charset="0"/>
              <a:buChar char="•"/>
              <a:defRPr/>
            </a:pPr>
            <a:r>
              <a:rPr lang="en-US" altLang="en-US" sz="2000" dirty="0" smtClean="0">
                <a:ea typeface="ＭＳ Ｐゴシック" pitchFamily="34" charset="-128"/>
                <a:cs typeface="Arial" panose="020B0604020202020204" pitchFamily="34" charset="0"/>
              </a:rPr>
              <a:t>Achieve this pattern by following plans such as the DASH dietary pattern, the U.S. Department </a:t>
            </a:r>
            <a:r>
              <a:rPr lang="en-US" altLang="en-US" sz="2000" dirty="0">
                <a:ea typeface="ＭＳ Ｐゴシック" pitchFamily="34" charset="-128"/>
                <a:cs typeface="Arial" panose="020B0604020202020204" pitchFamily="34" charset="0"/>
              </a:rPr>
              <a:t>of </a:t>
            </a:r>
            <a:r>
              <a:rPr lang="en-US" altLang="en-US" sz="2000" dirty="0" smtClean="0">
                <a:ea typeface="ＭＳ Ｐゴシック" pitchFamily="34" charset="-128"/>
                <a:cs typeface="Arial" panose="020B0604020202020204" pitchFamily="34" charset="0"/>
              </a:rPr>
              <a:t>Agriculture (USDA) Food Pattern, or the AHA Diet.</a:t>
            </a:r>
          </a:p>
          <a:p>
            <a:pPr marL="6350" lvl="1" indent="0">
              <a:buFontTx/>
              <a:buNone/>
              <a:defRPr/>
            </a:pPr>
            <a:endParaRPr lang="en-US" altLang="en-US" sz="1800" dirty="0" smtClean="0">
              <a:ea typeface="ＭＳ Ｐゴシック" pitchFamily="34" charset="-128"/>
              <a:cs typeface="Arial" panose="020B0604020202020204" pitchFamily="34" charset="0"/>
            </a:endParaRPr>
          </a:p>
          <a:p>
            <a:pPr eaLnBrk="1" hangingPunct="1">
              <a:spcBef>
                <a:spcPct val="0"/>
              </a:spcBef>
              <a:buFont typeface="Symbol" pitchFamily="18" charset="2"/>
              <a:buNone/>
              <a:defRPr/>
            </a:pPr>
            <a:r>
              <a:rPr lang="en-US" altLang="en-US" sz="2000" dirty="0" smtClean="0">
                <a:ea typeface="ＭＳ Ｐゴシック" pitchFamily="34" charset="-128"/>
              </a:rPr>
              <a:t>	</a:t>
            </a:r>
          </a:p>
        </p:txBody>
      </p:sp>
      <p:sp>
        <p:nvSpPr>
          <p:cNvPr id="58371" name="Rectangle 13"/>
          <p:cNvSpPr>
            <a:spLocks noGrp="1" noChangeArrowheads="1"/>
          </p:cNvSpPr>
          <p:nvPr>
            <p:ph type="title"/>
          </p:nvPr>
        </p:nvSpPr>
        <p:spPr>
          <a:xfrm>
            <a:off x="457200" y="152400"/>
            <a:ext cx="8229600" cy="1143000"/>
          </a:xfrm>
          <a:noFill/>
        </p:spPr>
        <p:txBody>
          <a:bodyPr>
            <a:normAutofit fontScale="90000"/>
          </a:bodyPr>
          <a:lstStyle/>
          <a:p>
            <a:pPr eaLnBrk="1" hangingPunct="1"/>
            <a:r>
              <a:rPr lang="en-US" altLang="en-US" sz="3600" b="1" smtClean="0">
                <a:solidFill>
                  <a:schemeClr val="accent2"/>
                </a:solidFill>
                <a:latin typeface="Garamond" pitchFamily="18" charset="0"/>
              </a:rPr>
              <a:t>LDL-C: Advise adults who would benefit from LDL-C lowering</a:t>
            </a:r>
            <a:r>
              <a:rPr lang="en-US" altLang="en-US" sz="3600" smtClean="0">
                <a:solidFill>
                  <a:schemeClr val="accent2"/>
                </a:solidFill>
                <a:latin typeface="Garamond" pitchFamily="18" charset="0"/>
              </a:rPr>
              <a:t>*</a:t>
            </a:r>
            <a:r>
              <a:rPr lang="en-US" altLang="en-US" sz="3600" b="1" smtClean="0">
                <a:solidFill>
                  <a:schemeClr val="accent2"/>
                </a:solidFill>
                <a:latin typeface="Garamond" pitchFamily="18" charset="0"/>
              </a:rPr>
              <a:t> to:</a:t>
            </a:r>
          </a:p>
        </p:txBody>
      </p:sp>
      <p:grpSp>
        <p:nvGrpSpPr>
          <p:cNvPr id="58372" name="Group 2"/>
          <p:cNvGrpSpPr>
            <a:grpSpLocks/>
          </p:cNvGrpSpPr>
          <p:nvPr/>
        </p:nvGrpSpPr>
        <p:grpSpPr bwMode="auto">
          <a:xfrm>
            <a:off x="227013" y="1600200"/>
            <a:ext cx="1216025" cy="942975"/>
            <a:chOff x="1143000" y="1524000"/>
            <a:chExt cx="1216025" cy="942975"/>
          </a:xfrm>
        </p:grpSpPr>
        <p:grpSp>
          <p:nvGrpSpPr>
            <p:cNvPr id="58374" name="Group 95"/>
            <p:cNvGrpSpPr>
              <a:grpSpLocks/>
            </p:cNvGrpSpPr>
            <p:nvPr/>
          </p:nvGrpSpPr>
          <p:grpSpPr bwMode="auto">
            <a:xfrm>
              <a:off x="1143000" y="1524000"/>
              <a:ext cx="1216025" cy="942975"/>
              <a:chOff x="3986" y="942"/>
              <a:chExt cx="766" cy="594"/>
            </a:xfrm>
          </p:grpSpPr>
          <p:sp>
            <p:nvSpPr>
              <p:cNvPr id="5837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837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837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837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8380"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8381"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8382"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8383"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8375"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
        <p:nvSpPr>
          <p:cNvPr id="58373" name="TextBox 1"/>
          <p:cNvSpPr txBox="1">
            <a:spLocks noChangeArrowheads="1"/>
          </p:cNvSpPr>
          <p:nvPr/>
        </p:nvSpPr>
        <p:spPr bwMode="auto">
          <a:xfrm>
            <a:off x="817563" y="5511800"/>
            <a:ext cx="7716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600"/>
              <a:t>*Refer to 2013 Blood Cholesterol Guideline for guidance on who would benefit from LDL-C lowering.</a:t>
            </a:r>
          </a:p>
        </p:txBody>
      </p:sp>
    </p:spTree>
    <p:extLst>
      <p:ext uri="{BB962C8B-B14F-4D97-AF65-F5344CB8AC3E}">
        <p14:creationId xmlns:p14="http://schemas.microsoft.com/office/powerpoint/2010/main" val="16937957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676400" y="1371600"/>
            <a:ext cx="6929438" cy="3962400"/>
          </a:xfrm>
        </p:spPr>
        <p:txBody>
          <a:bodyPr/>
          <a:lstStyle/>
          <a:p>
            <a:pPr marL="90488" indent="0" eaLnBrk="1" hangingPunct="1">
              <a:spcBef>
                <a:spcPct val="0"/>
              </a:spcBef>
              <a:buFontTx/>
              <a:buNone/>
            </a:pPr>
            <a:endParaRPr lang="en-US" altLang="en-US" sz="2300" smtClean="0"/>
          </a:p>
          <a:p>
            <a:pPr marL="90488" indent="0" eaLnBrk="1" hangingPunct="1">
              <a:spcBef>
                <a:spcPct val="0"/>
              </a:spcBef>
              <a:buFontTx/>
              <a:buNone/>
            </a:pPr>
            <a:r>
              <a:rPr lang="en-US" altLang="en-US" sz="2400" smtClean="0"/>
              <a:t>Aim for a dietary pattern that achieves 5% to 6% of calories from saturated fat.</a:t>
            </a:r>
          </a:p>
          <a:p>
            <a:pPr marL="90488" indent="0" eaLnBrk="1" hangingPunct="1">
              <a:spcBef>
                <a:spcPct val="0"/>
              </a:spcBef>
              <a:buFontTx/>
              <a:buNone/>
            </a:pPr>
            <a:endParaRPr lang="en-US" altLang="en-US" sz="2000" smtClean="0"/>
          </a:p>
          <a:p>
            <a:pPr marL="90488" indent="0" eaLnBrk="1" hangingPunct="1">
              <a:spcBef>
                <a:spcPct val="0"/>
              </a:spcBef>
              <a:buFontTx/>
              <a:buNone/>
            </a:pPr>
            <a:endParaRPr lang="en-US" altLang="en-US" sz="2400" smtClean="0"/>
          </a:p>
          <a:p>
            <a:pPr marL="90488" indent="0" eaLnBrk="1" hangingPunct="1">
              <a:spcBef>
                <a:spcPct val="0"/>
              </a:spcBef>
              <a:buFontTx/>
              <a:buNone/>
            </a:pPr>
            <a:r>
              <a:rPr lang="en-US" altLang="en-US" sz="2400" smtClean="0"/>
              <a:t>Reduce percent of calories from saturated fat.</a:t>
            </a:r>
          </a:p>
          <a:p>
            <a:pPr marL="90488" indent="0" eaLnBrk="1" hangingPunct="1">
              <a:spcBef>
                <a:spcPct val="0"/>
              </a:spcBef>
              <a:buFontTx/>
              <a:buNone/>
            </a:pPr>
            <a:endParaRPr lang="en-US" altLang="en-US" sz="2400" smtClean="0"/>
          </a:p>
          <a:p>
            <a:pPr marL="90488" indent="0" eaLnBrk="1" hangingPunct="1">
              <a:spcBef>
                <a:spcPct val="0"/>
              </a:spcBef>
              <a:buFontTx/>
              <a:buNone/>
            </a:pPr>
            <a:endParaRPr lang="en-US" altLang="en-US" sz="2400" smtClean="0"/>
          </a:p>
          <a:p>
            <a:pPr marL="90488" indent="0" eaLnBrk="1" hangingPunct="1">
              <a:spcBef>
                <a:spcPct val="0"/>
              </a:spcBef>
              <a:buFontTx/>
              <a:buNone/>
            </a:pPr>
            <a:r>
              <a:rPr lang="en-US" altLang="en-US" sz="2400" smtClean="0"/>
              <a:t>Reduce percent of calories from </a:t>
            </a:r>
            <a:r>
              <a:rPr lang="en-US" altLang="en-US" sz="2400" i="1" smtClean="0"/>
              <a:t>trans</a:t>
            </a:r>
            <a:r>
              <a:rPr lang="en-US" altLang="en-US" sz="2400" smtClean="0"/>
              <a:t> fat.</a:t>
            </a:r>
          </a:p>
          <a:p>
            <a:pPr marL="90488" indent="0" eaLnBrk="1" hangingPunct="1">
              <a:spcBef>
                <a:spcPct val="0"/>
              </a:spcBef>
              <a:buFontTx/>
              <a:buNone/>
            </a:pPr>
            <a:endParaRPr lang="en-US" altLang="en-US" sz="2100" smtClean="0"/>
          </a:p>
          <a:p>
            <a:pPr marL="90488" indent="0" eaLnBrk="1" hangingPunct="1">
              <a:spcBef>
                <a:spcPct val="0"/>
              </a:spcBef>
              <a:buFontTx/>
              <a:buNone/>
            </a:pPr>
            <a:endParaRPr lang="en-US" altLang="en-US" sz="2100" smtClean="0"/>
          </a:p>
          <a:p>
            <a:pPr marL="90488" indent="0" eaLnBrk="1" hangingPunct="1">
              <a:spcBef>
                <a:spcPct val="0"/>
              </a:spcBef>
              <a:buFontTx/>
              <a:buNone/>
            </a:pPr>
            <a:endParaRPr lang="en-US" altLang="en-US" sz="2100" smtClean="0"/>
          </a:p>
        </p:txBody>
      </p:sp>
      <p:sp>
        <p:nvSpPr>
          <p:cNvPr id="59395" name="Rectangle 13"/>
          <p:cNvSpPr>
            <a:spLocks noGrp="1" noChangeArrowheads="1"/>
          </p:cNvSpPr>
          <p:nvPr>
            <p:ph type="title"/>
          </p:nvPr>
        </p:nvSpPr>
        <p:spPr>
          <a:xfrm>
            <a:off x="0" y="274638"/>
            <a:ext cx="9144000" cy="1143000"/>
          </a:xfrm>
          <a:noFill/>
        </p:spPr>
        <p:txBody>
          <a:bodyPr>
            <a:normAutofit fontScale="90000"/>
          </a:bodyPr>
          <a:lstStyle/>
          <a:p>
            <a:pPr eaLnBrk="1" hangingPunct="1"/>
            <a:r>
              <a:rPr lang="en-US" altLang="en-US" sz="4000" b="1" smtClean="0">
                <a:solidFill>
                  <a:schemeClr val="accent2"/>
                </a:solidFill>
                <a:latin typeface="Garamond" pitchFamily="18" charset="0"/>
              </a:rPr>
              <a:t>LDL-C: Advise adults who would benefit from LDL-C lowering</a:t>
            </a:r>
            <a:r>
              <a:rPr lang="en-US" altLang="en-US" sz="4000" smtClean="0">
                <a:solidFill>
                  <a:schemeClr val="accent2"/>
                </a:solidFill>
                <a:latin typeface="Garamond" pitchFamily="18" charset="0"/>
              </a:rPr>
              <a:t>*</a:t>
            </a:r>
            <a:r>
              <a:rPr lang="en-US" altLang="en-US" sz="4000" b="1" smtClean="0">
                <a:solidFill>
                  <a:schemeClr val="accent2"/>
                </a:solidFill>
                <a:latin typeface="Garamond" pitchFamily="18" charset="0"/>
              </a:rPr>
              <a:t> to: (cont.)</a:t>
            </a:r>
          </a:p>
        </p:txBody>
      </p:sp>
      <p:grpSp>
        <p:nvGrpSpPr>
          <p:cNvPr id="59396" name="Group 2"/>
          <p:cNvGrpSpPr>
            <a:grpSpLocks/>
          </p:cNvGrpSpPr>
          <p:nvPr/>
        </p:nvGrpSpPr>
        <p:grpSpPr bwMode="auto">
          <a:xfrm>
            <a:off x="228600" y="1724025"/>
            <a:ext cx="1216025" cy="942975"/>
            <a:chOff x="1143000" y="1524000"/>
            <a:chExt cx="1216025" cy="942975"/>
          </a:xfrm>
        </p:grpSpPr>
        <p:grpSp>
          <p:nvGrpSpPr>
            <p:cNvPr id="59420" name="Group 95"/>
            <p:cNvGrpSpPr>
              <a:grpSpLocks/>
            </p:cNvGrpSpPr>
            <p:nvPr/>
          </p:nvGrpSpPr>
          <p:grpSpPr bwMode="auto">
            <a:xfrm>
              <a:off x="1143000" y="1524000"/>
              <a:ext cx="1216025" cy="942975"/>
              <a:chOff x="3986" y="942"/>
              <a:chExt cx="766" cy="594"/>
            </a:xfrm>
          </p:grpSpPr>
          <p:sp>
            <p:nvSpPr>
              <p:cNvPr id="5942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2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2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2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2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grpSp>
        <p:nvGrpSpPr>
          <p:cNvPr id="59397" name="Group 2"/>
          <p:cNvGrpSpPr>
            <a:grpSpLocks/>
          </p:cNvGrpSpPr>
          <p:nvPr/>
        </p:nvGrpSpPr>
        <p:grpSpPr bwMode="auto">
          <a:xfrm>
            <a:off x="228600" y="4267200"/>
            <a:ext cx="1216025" cy="942975"/>
            <a:chOff x="1143000" y="1524000"/>
            <a:chExt cx="1216025" cy="942975"/>
          </a:xfrm>
        </p:grpSpPr>
        <p:grpSp>
          <p:nvGrpSpPr>
            <p:cNvPr id="59410" name="Group 95"/>
            <p:cNvGrpSpPr>
              <a:grpSpLocks/>
            </p:cNvGrpSpPr>
            <p:nvPr/>
          </p:nvGrpSpPr>
          <p:grpSpPr bwMode="auto">
            <a:xfrm>
              <a:off x="1143000" y="1524000"/>
              <a:ext cx="1216025" cy="942975"/>
              <a:chOff x="3986" y="942"/>
              <a:chExt cx="766" cy="594"/>
            </a:xfrm>
          </p:grpSpPr>
          <p:sp>
            <p:nvSpPr>
              <p:cNvPr id="5941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1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1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1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1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
        <p:nvSpPr>
          <p:cNvPr id="59398" name="TextBox 1"/>
          <p:cNvSpPr txBox="1">
            <a:spLocks noChangeArrowheads="1"/>
          </p:cNvSpPr>
          <p:nvPr/>
        </p:nvSpPr>
        <p:spPr bwMode="auto">
          <a:xfrm>
            <a:off x="914400" y="5029200"/>
            <a:ext cx="79978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600"/>
              <a:t>*Refer to 2013 Blood Cholesterol Guideline for guidance on who would benefit from LDL-C lowering.</a:t>
            </a:r>
          </a:p>
          <a:p>
            <a:pPr eaLnBrk="1" hangingPunct="1">
              <a:spcBef>
                <a:spcPct val="0"/>
              </a:spcBef>
              <a:buFontTx/>
              <a:buNone/>
            </a:pPr>
            <a:endParaRPr lang="en-US" altLang="en-US" sz="1800"/>
          </a:p>
        </p:txBody>
      </p:sp>
      <p:grpSp>
        <p:nvGrpSpPr>
          <p:cNvPr id="59399" name="Group 2"/>
          <p:cNvGrpSpPr>
            <a:grpSpLocks/>
          </p:cNvGrpSpPr>
          <p:nvPr/>
        </p:nvGrpSpPr>
        <p:grpSpPr bwMode="auto">
          <a:xfrm>
            <a:off x="228600" y="3171825"/>
            <a:ext cx="1216025" cy="942975"/>
            <a:chOff x="1143000" y="1524000"/>
            <a:chExt cx="1216025" cy="942975"/>
          </a:xfrm>
        </p:grpSpPr>
        <p:grpSp>
          <p:nvGrpSpPr>
            <p:cNvPr id="59400" name="Group 95"/>
            <p:cNvGrpSpPr>
              <a:grpSpLocks/>
            </p:cNvGrpSpPr>
            <p:nvPr/>
          </p:nvGrpSpPr>
          <p:grpSpPr bwMode="auto">
            <a:xfrm>
              <a:off x="1143000" y="1524000"/>
              <a:ext cx="1216025" cy="942975"/>
              <a:chOff x="3986" y="942"/>
              <a:chExt cx="766" cy="594"/>
            </a:xfrm>
          </p:grpSpPr>
          <p:sp>
            <p:nvSpPr>
              <p:cNvPr id="5940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0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0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0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0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Tree>
    <p:extLst>
      <p:ext uri="{BB962C8B-B14F-4D97-AF65-F5344CB8AC3E}">
        <p14:creationId xmlns:p14="http://schemas.microsoft.com/office/powerpoint/2010/main" val="30991336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altLang="en-US" sz="4000" b="1" smtClean="0">
                <a:solidFill>
                  <a:schemeClr val="accent2"/>
                </a:solidFill>
                <a:latin typeface="Garamond" pitchFamily="18" charset="0"/>
              </a:rPr>
              <a:t>BP: Advise adults who would benefit from BP lowering to:</a:t>
            </a:r>
            <a:endParaRPr lang="en-US" altLang="en-US" sz="4000" smtClean="0"/>
          </a:p>
        </p:txBody>
      </p:sp>
      <p:sp>
        <p:nvSpPr>
          <p:cNvPr id="3" name="Content Placeholder 2"/>
          <p:cNvSpPr>
            <a:spLocks noGrp="1"/>
          </p:cNvSpPr>
          <p:nvPr>
            <p:ph idx="1"/>
          </p:nvPr>
        </p:nvSpPr>
        <p:spPr>
          <a:xfrm>
            <a:off x="1828800" y="1752600"/>
            <a:ext cx="7086600" cy="4800600"/>
          </a:xfrm>
        </p:spPr>
        <p:txBody>
          <a:bodyPr/>
          <a:lstStyle/>
          <a:p>
            <a:pPr marL="0" indent="0">
              <a:buFontTx/>
              <a:buNone/>
              <a:defRPr/>
            </a:pPr>
            <a:r>
              <a:rPr lang="en-US" sz="2000" dirty="0"/>
              <a:t>Consume a dietary pattern that emphasizes intake of vegetables, fruits, and whole grains; includes low-fat dairy products, poultry, fish, legumes, nontropical vegetable oils and nuts; and limits intake of sweets, sugar-sweetened </a:t>
            </a:r>
            <a:r>
              <a:rPr lang="en-US" sz="2000" dirty="0" smtClean="0"/>
              <a:t>beverages, </a:t>
            </a:r>
            <a:r>
              <a:rPr lang="en-US" sz="2000" dirty="0"/>
              <a:t>and red meats.</a:t>
            </a:r>
          </a:p>
          <a:p>
            <a:pPr>
              <a:defRPr/>
            </a:pPr>
            <a:r>
              <a:rPr lang="en-US" sz="2000" dirty="0"/>
              <a:t>Adapt this dietary pattern to appropriate calorie requirements, personal and cultural food preferences, and nutrition therapy for other medical conditions (including diabetes mellitus).  </a:t>
            </a:r>
          </a:p>
          <a:p>
            <a:pPr>
              <a:defRPr/>
            </a:pPr>
            <a:r>
              <a:rPr lang="en-US" sz="2000" dirty="0"/>
              <a:t>Achieve this pattern by following plans such as the DASH dietary pattern, the U.S. Department of Agriculture (USDA) Food Pattern, or the AHA Diet</a:t>
            </a:r>
            <a:r>
              <a:rPr lang="en-US" sz="2000" dirty="0" smtClean="0"/>
              <a:t>.</a:t>
            </a:r>
          </a:p>
          <a:p>
            <a:pPr marL="0" indent="0">
              <a:buFontTx/>
              <a:buNone/>
              <a:defRPr/>
            </a:pPr>
            <a:endParaRPr lang="en-US" sz="1800" dirty="0" smtClean="0"/>
          </a:p>
          <a:p>
            <a:pPr marL="0" indent="0">
              <a:buFontTx/>
              <a:buNone/>
              <a:defRPr/>
            </a:pPr>
            <a:endParaRPr lang="en-US" sz="2000" dirty="0"/>
          </a:p>
          <a:p>
            <a:pPr marL="0" indent="0">
              <a:buFontTx/>
              <a:buNone/>
              <a:defRPr/>
            </a:pPr>
            <a:endParaRPr lang="en-US" sz="2000" dirty="0"/>
          </a:p>
        </p:txBody>
      </p:sp>
      <p:grpSp>
        <p:nvGrpSpPr>
          <p:cNvPr id="60420" name="Group 2"/>
          <p:cNvGrpSpPr>
            <a:grpSpLocks/>
          </p:cNvGrpSpPr>
          <p:nvPr/>
        </p:nvGrpSpPr>
        <p:grpSpPr bwMode="auto">
          <a:xfrm>
            <a:off x="228600" y="1800225"/>
            <a:ext cx="1216025" cy="942975"/>
            <a:chOff x="1143000" y="1524000"/>
            <a:chExt cx="1216025" cy="942975"/>
          </a:xfrm>
        </p:grpSpPr>
        <p:grpSp>
          <p:nvGrpSpPr>
            <p:cNvPr id="60421" name="Group 95"/>
            <p:cNvGrpSpPr>
              <a:grpSpLocks/>
            </p:cNvGrpSpPr>
            <p:nvPr/>
          </p:nvGrpSpPr>
          <p:grpSpPr bwMode="auto">
            <a:xfrm>
              <a:off x="1143000" y="1524000"/>
              <a:ext cx="1216025" cy="942975"/>
              <a:chOff x="3986" y="942"/>
              <a:chExt cx="766" cy="594"/>
            </a:xfrm>
          </p:grpSpPr>
          <p:sp>
            <p:nvSpPr>
              <p:cNvPr id="6042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042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042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042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042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042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042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043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0422"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Tree>
    <p:extLst>
      <p:ext uri="{BB962C8B-B14F-4D97-AF65-F5344CB8AC3E}">
        <p14:creationId xmlns:p14="http://schemas.microsoft.com/office/powerpoint/2010/main" val="37481493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76400" y="1828800"/>
            <a:ext cx="723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91440" indent="0" eaLnBrk="1" hangingPunct="1">
              <a:spcBef>
                <a:spcPct val="0"/>
              </a:spcBef>
              <a:buFont typeface="Symbol" pitchFamily="18" charset="2"/>
              <a:buNone/>
              <a:defRPr/>
            </a:pPr>
            <a:r>
              <a:rPr lang="en-US" altLang="en-US" sz="2400" dirty="0" smtClean="0">
                <a:ea typeface="ＭＳ Ｐゴシック" pitchFamily="34" charset="-128"/>
              </a:rPr>
              <a:t>Lower sodium intake.</a:t>
            </a:r>
          </a:p>
          <a:p>
            <a:pPr marL="91440" indent="0" eaLnBrk="1" hangingPunct="1">
              <a:spcBef>
                <a:spcPct val="0"/>
              </a:spcBef>
              <a:buFont typeface="Symbol" pitchFamily="18" charset="2"/>
              <a:buNone/>
              <a:defRPr/>
            </a:pPr>
            <a:endParaRPr lang="en-US" sz="4000" dirty="0">
              <a:ea typeface="ＭＳ Ｐゴシック" pitchFamily="34" charset="-128"/>
            </a:endParaRPr>
          </a:p>
          <a:p>
            <a:pPr marL="91440" indent="0" eaLnBrk="1" hangingPunct="1">
              <a:spcBef>
                <a:spcPct val="0"/>
              </a:spcBef>
              <a:buFont typeface="Symbol" pitchFamily="18" charset="2"/>
              <a:buNone/>
              <a:defRPr/>
            </a:pPr>
            <a:endParaRPr lang="en-US" sz="2100" dirty="0">
              <a:ea typeface="ＭＳ Ｐゴシック" pitchFamily="34" charset="-128"/>
            </a:endParaRPr>
          </a:p>
          <a:p>
            <a:pPr>
              <a:spcBef>
                <a:spcPts val="0"/>
              </a:spcBef>
              <a:defRPr/>
            </a:pPr>
            <a:r>
              <a:rPr lang="en-US" sz="2400" dirty="0"/>
              <a:t>Consume no more than 2,400 mg of </a:t>
            </a:r>
            <a:r>
              <a:rPr lang="en-US" sz="2400" dirty="0" smtClean="0"/>
              <a:t>sodium/day;</a:t>
            </a:r>
            <a:endParaRPr lang="en-US" sz="2400" dirty="0"/>
          </a:p>
          <a:p>
            <a:pPr>
              <a:spcBef>
                <a:spcPts val="0"/>
              </a:spcBef>
              <a:defRPr/>
            </a:pPr>
            <a:r>
              <a:rPr lang="en-US" sz="2400" dirty="0"/>
              <a:t>Further reduction of sodium intake to 1,500 </a:t>
            </a:r>
            <a:r>
              <a:rPr lang="en-US" sz="2400" dirty="0" smtClean="0"/>
              <a:t>mg/day </a:t>
            </a:r>
            <a:r>
              <a:rPr lang="en-US" sz="2400" dirty="0"/>
              <a:t>can result in even greater reduction in BP; and</a:t>
            </a:r>
          </a:p>
          <a:p>
            <a:pPr>
              <a:spcBef>
                <a:spcPts val="0"/>
              </a:spcBef>
              <a:defRPr/>
            </a:pPr>
            <a:r>
              <a:rPr lang="en-US" sz="2400" dirty="0"/>
              <a:t>Even without achieving these goals, reducing sodium intake by at least 1,000 </a:t>
            </a:r>
            <a:r>
              <a:rPr lang="en-US" sz="2400" dirty="0" smtClean="0"/>
              <a:t>mg/day </a:t>
            </a:r>
            <a:r>
              <a:rPr lang="en-US" sz="2400" dirty="0"/>
              <a:t>lowers BP</a:t>
            </a:r>
            <a:r>
              <a:rPr lang="en-US" sz="2400" dirty="0" smtClean="0"/>
              <a:t>.</a:t>
            </a:r>
            <a:endParaRPr lang="en-US" sz="2100" dirty="0" smtClean="0"/>
          </a:p>
        </p:txBody>
      </p:sp>
      <p:sp>
        <p:nvSpPr>
          <p:cNvPr id="61443" name="Rectangle 13"/>
          <p:cNvSpPr>
            <a:spLocks noGrp="1" noChangeArrowheads="1"/>
          </p:cNvSpPr>
          <p:nvPr>
            <p:ph type="title"/>
          </p:nvPr>
        </p:nvSpPr>
        <p:spPr>
          <a:xfrm>
            <a:off x="0" y="274638"/>
            <a:ext cx="9144000" cy="1143000"/>
          </a:xfrm>
          <a:noFill/>
        </p:spPr>
        <p:txBody>
          <a:bodyPr>
            <a:normAutofit fontScale="90000"/>
          </a:bodyPr>
          <a:lstStyle/>
          <a:p>
            <a:pPr eaLnBrk="1" hangingPunct="1"/>
            <a:r>
              <a:rPr lang="en-US" altLang="en-US" sz="4000" b="1" smtClean="0">
                <a:solidFill>
                  <a:schemeClr val="accent2"/>
                </a:solidFill>
                <a:latin typeface="Garamond" pitchFamily="18" charset="0"/>
              </a:rPr>
              <a:t>BP: Advise adults who would benefit from BP lowering to: (cont.)</a:t>
            </a:r>
          </a:p>
        </p:txBody>
      </p:sp>
      <p:grpSp>
        <p:nvGrpSpPr>
          <p:cNvPr id="61444" name="Group 2"/>
          <p:cNvGrpSpPr>
            <a:grpSpLocks/>
          </p:cNvGrpSpPr>
          <p:nvPr/>
        </p:nvGrpSpPr>
        <p:grpSpPr bwMode="auto">
          <a:xfrm>
            <a:off x="231775" y="1828800"/>
            <a:ext cx="1216025" cy="942975"/>
            <a:chOff x="1143000" y="1524000"/>
            <a:chExt cx="1216025" cy="942975"/>
          </a:xfrm>
        </p:grpSpPr>
        <p:grpSp>
          <p:nvGrpSpPr>
            <p:cNvPr id="61456" name="Group 95"/>
            <p:cNvGrpSpPr>
              <a:grpSpLocks/>
            </p:cNvGrpSpPr>
            <p:nvPr/>
          </p:nvGrpSpPr>
          <p:grpSpPr bwMode="auto">
            <a:xfrm>
              <a:off x="1143000" y="1524000"/>
              <a:ext cx="1216025" cy="942975"/>
              <a:chOff x="3986" y="942"/>
              <a:chExt cx="766" cy="594"/>
            </a:xfrm>
          </p:grpSpPr>
          <p:sp>
            <p:nvSpPr>
              <p:cNvPr id="6145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146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146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146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1457"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grpSp>
        <p:nvGrpSpPr>
          <p:cNvPr id="61445" name="Group 8"/>
          <p:cNvGrpSpPr>
            <a:grpSpLocks/>
          </p:cNvGrpSpPr>
          <p:nvPr/>
        </p:nvGrpSpPr>
        <p:grpSpPr bwMode="auto">
          <a:xfrm>
            <a:off x="231775" y="3200400"/>
            <a:ext cx="1216025" cy="942975"/>
            <a:chOff x="3810000" y="2667000"/>
            <a:chExt cx="1216025" cy="942975"/>
          </a:xfrm>
        </p:grpSpPr>
        <p:grpSp>
          <p:nvGrpSpPr>
            <p:cNvPr id="61446" name="Group 95"/>
            <p:cNvGrpSpPr>
              <a:grpSpLocks/>
            </p:cNvGrpSpPr>
            <p:nvPr/>
          </p:nvGrpSpPr>
          <p:grpSpPr bwMode="auto">
            <a:xfrm>
              <a:off x="3810000" y="2667000"/>
              <a:ext cx="1216025" cy="942975"/>
              <a:chOff x="3986" y="942"/>
              <a:chExt cx="766" cy="594"/>
            </a:xfrm>
          </p:grpSpPr>
          <p:sp>
            <p:nvSpPr>
              <p:cNvPr id="6144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4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145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145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145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1447"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spTree>
    <p:extLst>
      <p:ext uri="{BB962C8B-B14F-4D97-AF65-F5344CB8AC3E}">
        <p14:creationId xmlns:p14="http://schemas.microsoft.com/office/powerpoint/2010/main" val="3162016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676400" y="1600200"/>
            <a:ext cx="6929438" cy="4267200"/>
          </a:xfrm>
        </p:spPr>
        <p:txBody>
          <a:bodyPr/>
          <a:lstStyle/>
          <a:p>
            <a:pPr marL="91440" indent="0" eaLnBrk="1" hangingPunct="1">
              <a:spcBef>
                <a:spcPct val="0"/>
              </a:spcBef>
              <a:buFontTx/>
              <a:buNone/>
              <a:defRPr/>
            </a:pPr>
            <a:endParaRPr lang="en-US" sz="2400" dirty="0" smtClean="0"/>
          </a:p>
          <a:p>
            <a:pPr marL="91440" indent="0" eaLnBrk="1" hangingPunct="1">
              <a:spcBef>
                <a:spcPct val="0"/>
              </a:spcBef>
              <a:buFontTx/>
              <a:buNone/>
              <a:defRPr/>
            </a:pPr>
            <a:endParaRPr lang="en-US" sz="2400" dirty="0"/>
          </a:p>
          <a:p>
            <a:pPr marL="91440" indent="0" eaLnBrk="1" hangingPunct="1">
              <a:spcBef>
                <a:spcPct val="0"/>
              </a:spcBef>
              <a:buFontTx/>
              <a:buNone/>
              <a:defRPr/>
            </a:pPr>
            <a:r>
              <a:rPr lang="en-US" sz="2400" dirty="0" smtClean="0"/>
              <a:t>Combine </a:t>
            </a:r>
            <a:r>
              <a:rPr lang="en-US" sz="2400" dirty="0"/>
              <a:t>the DASH dietary pattern with lower sodium intake.</a:t>
            </a:r>
            <a:endParaRPr lang="en-US" altLang="en-US" sz="2400" dirty="0">
              <a:ea typeface="ＭＳ Ｐゴシック" pitchFamily="34" charset="-128"/>
            </a:endParaRPr>
          </a:p>
          <a:p>
            <a:pPr marL="91440" indent="0" eaLnBrk="1" hangingPunct="1">
              <a:spcBef>
                <a:spcPct val="0"/>
              </a:spcBef>
              <a:buFont typeface="Symbol" pitchFamily="18" charset="2"/>
              <a:buNone/>
              <a:defRPr/>
            </a:pPr>
            <a:r>
              <a:rPr lang="en-US" altLang="en-US" sz="2100" dirty="0">
                <a:ea typeface="ＭＳ Ｐゴシック" pitchFamily="34" charset="-128"/>
              </a:rPr>
              <a:t> </a:t>
            </a:r>
            <a:endParaRPr lang="en-US" altLang="en-US" sz="2100" dirty="0" smtClean="0">
              <a:ea typeface="ＭＳ Ｐゴシック" pitchFamily="34" charset="-128"/>
            </a:endParaRPr>
          </a:p>
          <a:p>
            <a:pPr marL="91440" indent="0" eaLnBrk="1" hangingPunct="1">
              <a:spcBef>
                <a:spcPct val="0"/>
              </a:spcBef>
              <a:buFont typeface="Symbol" pitchFamily="18" charset="2"/>
              <a:buNone/>
              <a:defRPr/>
            </a:pPr>
            <a:endParaRPr lang="en-US" altLang="en-US" sz="2100" dirty="0">
              <a:ea typeface="ＭＳ Ｐゴシック" pitchFamily="34" charset="-128"/>
            </a:endParaRPr>
          </a:p>
          <a:p>
            <a:pPr>
              <a:defRPr/>
            </a:pPr>
            <a:endParaRPr lang="en-US" altLang="en-US" sz="2100" dirty="0" smtClean="0">
              <a:ea typeface="ＭＳ Ｐゴシック" pitchFamily="34" charset="-128"/>
            </a:endParaRPr>
          </a:p>
          <a:p>
            <a:pPr eaLnBrk="1" hangingPunct="1">
              <a:spcBef>
                <a:spcPct val="0"/>
              </a:spcBef>
              <a:buFont typeface="Symbol" pitchFamily="18" charset="2"/>
              <a:buNone/>
              <a:defRPr/>
            </a:pPr>
            <a:r>
              <a:rPr lang="en-US" altLang="en-US" sz="2100" dirty="0" smtClean="0">
                <a:ea typeface="ＭＳ Ｐゴシック" pitchFamily="34" charset="-128"/>
              </a:rPr>
              <a:t>	</a:t>
            </a:r>
          </a:p>
        </p:txBody>
      </p:sp>
      <p:sp>
        <p:nvSpPr>
          <p:cNvPr id="62467" name="Rectangle 13"/>
          <p:cNvSpPr>
            <a:spLocks noGrp="1" noChangeArrowheads="1"/>
          </p:cNvSpPr>
          <p:nvPr>
            <p:ph type="title"/>
          </p:nvPr>
        </p:nvSpPr>
        <p:spPr>
          <a:xfrm>
            <a:off x="0" y="274638"/>
            <a:ext cx="9144000" cy="1143000"/>
          </a:xfrm>
          <a:noFill/>
        </p:spPr>
        <p:txBody>
          <a:bodyPr>
            <a:normAutofit fontScale="90000"/>
          </a:bodyPr>
          <a:lstStyle/>
          <a:p>
            <a:pPr eaLnBrk="1" hangingPunct="1"/>
            <a:r>
              <a:rPr lang="en-US" altLang="en-US" sz="4000" b="1" smtClean="0">
                <a:solidFill>
                  <a:schemeClr val="accent2"/>
                </a:solidFill>
                <a:latin typeface="Garamond" pitchFamily="18" charset="0"/>
              </a:rPr>
              <a:t>BP: Advise adults who would benefit from BP lowering to: (cont.) </a:t>
            </a:r>
          </a:p>
        </p:txBody>
      </p:sp>
      <p:grpSp>
        <p:nvGrpSpPr>
          <p:cNvPr id="62468" name="Group 2"/>
          <p:cNvGrpSpPr>
            <a:grpSpLocks/>
          </p:cNvGrpSpPr>
          <p:nvPr/>
        </p:nvGrpSpPr>
        <p:grpSpPr bwMode="auto">
          <a:xfrm>
            <a:off x="231775" y="2333625"/>
            <a:ext cx="1216025" cy="942975"/>
            <a:chOff x="1143000" y="1524000"/>
            <a:chExt cx="1216025" cy="942975"/>
          </a:xfrm>
        </p:grpSpPr>
        <p:grpSp>
          <p:nvGrpSpPr>
            <p:cNvPr id="62469" name="Group 95"/>
            <p:cNvGrpSpPr>
              <a:grpSpLocks/>
            </p:cNvGrpSpPr>
            <p:nvPr/>
          </p:nvGrpSpPr>
          <p:grpSpPr bwMode="auto">
            <a:xfrm>
              <a:off x="1143000" y="1524000"/>
              <a:ext cx="1216025" cy="942975"/>
              <a:chOff x="3986" y="942"/>
              <a:chExt cx="766" cy="594"/>
            </a:xfrm>
          </p:grpSpPr>
          <p:sp>
            <p:nvSpPr>
              <p:cNvPr id="6247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247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247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247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247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247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247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247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2470"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Tree>
    <p:extLst>
      <p:ext uri="{BB962C8B-B14F-4D97-AF65-F5344CB8AC3E}">
        <p14:creationId xmlns:p14="http://schemas.microsoft.com/office/powerpoint/2010/main" val="349628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altLang="en-US"/>
              <a:t>Lyon Diet Heart study</a:t>
            </a:r>
            <a:br>
              <a:rPr lang="en-US" altLang="en-US"/>
            </a:br>
            <a:endParaRPr lang="en-US" altLang="en-US"/>
          </a:p>
        </p:txBody>
      </p:sp>
      <p:sp>
        <p:nvSpPr>
          <p:cNvPr id="83971" name="Rectangle 3"/>
          <p:cNvSpPr>
            <a:spLocks noGrp="1" noChangeArrowheads="1"/>
          </p:cNvSpPr>
          <p:nvPr>
            <p:ph type="body" idx="1"/>
          </p:nvPr>
        </p:nvSpPr>
        <p:spPr/>
        <p:txBody>
          <a:bodyPr/>
          <a:lstStyle/>
          <a:p>
            <a:pPr marL="285750" indent="-285750">
              <a:buClr>
                <a:schemeClr val="accent2"/>
              </a:buClr>
            </a:pPr>
            <a:r>
              <a:rPr lang="en-US" altLang="en-US"/>
              <a:t>302 men and women with CHD</a:t>
            </a:r>
          </a:p>
          <a:p>
            <a:pPr marL="285750" indent="-285750">
              <a:buClr>
                <a:schemeClr val="accent2"/>
              </a:buClr>
            </a:pPr>
            <a:r>
              <a:rPr lang="en-US" altLang="en-US"/>
              <a:t>Treatment group randomized to low saturated fat, high canola oil margarine (5% alpha linolenic, 16% linoleic, and 48% oleic acid, also 5% </a:t>
            </a:r>
            <a:r>
              <a:rPr lang="en-US" altLang="en-US" i="1"/>
              <a:t>trans</a:t>
            </a:r>
            <a:r>
              <a:rPr lang="en-US" altLang="en-US"/>
              <a:t>)</a:t>
            </a:r>
          </a:p>
          <a:p>
            <a:pPr marL="285750" indent="-285750">
              <a:buClr>
                <a:schemeClr val="accent2"/>
              </a:buClr>
            </a:pPr>
            <a:r>
              <a:rPr lang="en-US" altLang="en-US"/>
              <a:t>46 month follow-up</a:t>
            </a:r>
          </a:p>
          <a:p>
            <a:pPr marL="285750" indent="-285750">
              <a:buClr>
                <a:schemeClr val="accent2"/>
              </a:buClr>
            </a:pPr>
            <a:r>
              <a:rPr lang="en-US" altLang="en-US"/>
              <a:t>65% lower CHD death rate in treatment group (6 vs. 19 death)</a:t>
            </a:r>
          </a:p>
          <a:p>
            <a:pPr marL="285750" indent="-285750"/>
            <a:endParaRPr lang="en-US" altLang="en-US"/>
          </a:p>
        </p:txBody>
      </p:sp>
      <p:sp>
        <p:nvSpPr>
          <p:cNvPr id="83972" name="Text Box 4"/>
          <p:cNvSpPr txBox="1">
            <a:spLocks noChangeArrowheads="1"/>
          </p:cNvSpPr>
          <p:nvPr/>
        </p:nvSpPr>
        <p:spPr bwMode="auto">
          <a:xfrm>
            <a:off x="660400" y="6321425"/>
            <a:ext cx="3876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charset="0"/>
              </a:rPr>
              <a:t> de Lorgeril et al. </a:t>
            </a:r>
            <a:r>
              <a:rPr lang="en-US" altLang="en-US" sz="1400" i="1">
                <a:solidFill>
                  <a:schemeClr val="accent2"/>
                </a:solidFill>
                <a:latin typeface="Arial" charset="0"/>
              </a:rPr>
              <a:t>Circulation</a:t>
            </a:r>
            <a:r>
              <a:rPr lang="en-US" altLang="en-US" sz="1400">
                <a:solidFill>
                  <a:schemeClr val="accent2"/>
                </a:solidFill>
                <a:latin typeface="Arial" charset="0"/>
              </a:rPr>
              <a:t> 1999; 99:779-785.</a:t>
            </a:r>
          </a:p>
        </p:txBody>
      </p:sp>
    </p:spTree>
    <p:extLst>
      <p:ext uri="{BB962C8B-B14F-4D97-AF65-F5344CB8AC3E}">
        <p14:creationId xmlns:p14="http://schemas.microsoft.com/office/powerpoint/2010/main" val="2386187849"/>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6811</Words>
  <Application>Microsoft Office PowerPoint</Application>
  <PresentationFormat>On-screen Show (4:3)</PresentationFormat>
  <Paragraphs>869</Paragraphs>
  <Slides>85</Slides>
  <Notes>18</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Nutrition and Cardiovascular Disease: Evidence and Guidelines</vt:lpstr>
      <vt:lpstr>Dietary Effects on Lipids</vt:lpstr>
      <vt:lpstr>Dietary Effects on Thrombosis</vt:lpstr>
      <vt:lpstr>Associations between the percent of calories derived from specific foods and CHD mortality in the 20 Countries Study* </vt:lpstr>
      <vt:lpstr>Men participating in the Ni-Hon-San study* </vt:lpstr>
      <vt:lpstr>Epidemiologic studies*</vt:lpstr>
      <vt:lpstr>Oslo Diet Heart Study</vt:lpstr>
      <vt:lpstr>Los Angeles VA study</vt:lpstr>
      <vt:lpstr>Lyon Diet Heart study </vt:lpstr>
      <vt:lpstr>Stanford Coronary Risk  Intervention Project (SCRIP) </vt:lpstr>
      <vt:lpstr>U.S. Diabetes Prevention Project</vt:lpstr>
      <vt:lpstr>Finnish Diabetes Prevention Study</vt:lpstr>
      <vt:lpstr>Benefits of fish oil supplementation </vt:lpstr>
      <vt:lpstr>Nuts, Soy, Phytosterols, Garlic</vt:lpstr>
      <vt:lpstr>Controversy regarding efficacy of Soy Protein</vt:lpstr>
      <vt:lpstr>Lifestyle Heart Trial </vt:lpstr>
      <vt:lpstr>Dietary Approaches: Zone/Soy Zone</vt:lpstr>
      <vt:lpstr>Dietary Approaches: Atkins</vt:lpstr>
      <vt:lpstr>Data on Atkins and Zone diets </vt:lpstr>
      <vt:lpstr>Pritikin Lifestyle Program </vt:lpstr>
      <vt:lpstr>PowerPoint Presentation</vt:lpstr>
      <vt:lpstr>PowerPoint Presentation</vt:lpstr>
      <vt:lpstr>PowerPoint Presentation</vt:lpstr>
      <vt:lpstr>PowerPoint Presentation</vt:lpstr>
      <vt:lpstr>Lifestyle Heart Trial </vt:lpstr>
      <vt:lpstr>PowerPoint Presentation</vt:lpstr>
      <vt:lpstr>PowerPoint Presentation</vt:lpstr>
      <vt:lpstr>PowerPoint Presentation</vt:lpstr>
      <vt:lpstr>Diabetes Prevention Program:  Reduction in Diabetes Incidence</vt:lpstr>
      <vt:lpstr>PowerPoint Presentation</vt:lpstr>
      <vt:lpstr>PowerPoint Presentation</vt:lpstr>
      <vt:lpstr>PowerPoint Presentation</vt:lpstr>
      <vt:lpstr>PowerPoint Presentation</vt:lpstr>
      <vt:lpstr>PowerPoint Presentation</vt:lpstr>
      <vt:lpstr>PowerPoint Presentation</vt:lpstr>
      <vt:lpstr> N-3 Fatty Acid Recommendation   American Dietetic  Association 2007  </vt:lpstr>
      <vt:lpstr> N-3 Fatty Acids   American Dietetic  Association 2007    </vt:lpstr>
      <vt:lpstr> N-3 Fatty Acid  Recommendation American Dietetic  Association 2007  </vt:lpstr>
      <vt:lpstr>2013 AHA/ACC Guideline on  Lifestyle Management to Reduce Cardiovascular Risk</vt:lpstr>
      <vt:lpstr>Charge of Lifestyle Work Group</vt:lpstr>
      <vt:lpstr>Lifestyle Workgroup Critical Questions</vt:lpstr>
      <vt:lpstr>Lifestyle Topics: Dietary Patterns</vt:lpstr>
      <vt:lpstr>Mediterranean-Style Dietary Pattern Evidence Yield</vt:lpstr>
      <vt:lpstr>Mediterranean-Style Dietary Pattern Description</vt:lpstr>
      <vt:lpstr> Mediterranean-Style Dietary Pattern Description (cont.)</vt:lpstr>
      <vt:lpstr>Mediterranean Diet and BP</vt:lpstr>
      <vt:lpstr>Mediterranean Diet and Lipids </vt:lpstr>
      <vt:lpstr>DASH: Dietary Approaches to Stop Hypertension</vt:lpstr>
      <vt:lpstr>DASH and BP</vt:lpstr>
      <vt:lpstr>DASH and Lipids</vt:lpstr>
      <vt:lpstr>DASH Subpopulations and BP</vt:lpstr>
      <vt:lpstr>DASH Subpopulations, BP, and Lipids</vt:lpstr>
      <vt:lpstr>DASH Subpopulations, Lipids</vt:lpstr>
      <vt:lpstr>DASH Variations (OMNIHeart Trial)</vt:lpstr>
      <vt:lpstr>DASH Variation Evidence</vt:lpstr>
      <vt:lpstr>DASH Variation Evidence (cont.)</vt:lpstr>
      <vt:lpstr>DASH Variation Evidence (cont.)</vt:lpstr>
      <vt:lpstr>Glycemic Index/Load Dietary Approaches</vt:lpstr>
      <vt:lpstr>Lifestyle Topics: Dietary Fat and Cholesterol</vt:lpstr>
      <vt:lpstr>Dietary Fat and Cholesterol</vt:lpstr>
      <vt:lpstr>Saturated Fat</vt:lpstr>
      <vt:lpstr>Saturated Fat (cont.)</vt:lpstr>
      <vt:lpstr>Effect of Substitution of 1% Energy of Saturated Fat </vt:lpstr>
      <vt:lpstr>Substitution of Fatty Acids for Carbohydrates</vt:lpstr>
      <vt:lpstr>Trans Fat</vt:lpstr>
      <vt:lpstr>Trans Fat (cont.)</vt:lpstr>
      <vt:lpstr>Dietary Cholesterol</vt:lpstr>
      <vt:lpstr>Lifestyle Topics: Sodium</vt:lpstr>
      <vt:lpstr>Sodium and BP: Overall Results</vt:lpstr>
      <vt:lpstr>Different Levels of Sodium Intake</vt:lpstr>
      <vt:lpstr>Different Levels of Sodium Intake (cont.)</vt:lpstr>
      <vt:lpstr>Sodium and BP in Subpopulations</vt:lpstr>
      <vt:lpstr>Sodium and BP in  Subpopulations (cont.)</vt:lpstr>
      <vt:lpstr>Sodium and Dietary Pattern Changes</vt:lpstr>
      <vt:lpstr>Sodium and CHD/CVD Outcomes</vt:lpstr>
      <vt:lpstr>Sodium and CHD/CVD  Outcomes (cont.)</vt:lpstr>
      <vt:lpstr>Lifestyle Topics: Potassium</vt:lpstr>
      <vt:lpstr>Potassium and BP and CVD Outcomes</vt:lpstr>
      <vt:lpstr>Potassium and BP and CVD  Outcomes (cont.)</vt:lpstr>
      <vt:lpstr>What’s New in Lifestyle?</vt:lpstr>
      <vt:lpstr>LDL-C: Advise adults who would benefit from LDL-C lowering* to:</vt:lpstr>
      <vt:lpstr>LDL-C: Advise adults who would benefit from LDL-C lowering* to: (cont.)</vt:lpstr>
      <vt:lpstr>BP: Advise adults who would benefit from BP lowering to:</vt:lpstr>
      <vt:lpstr>BP: Advise adults who would benefit from BP lowering to: (cont.)</vt:lpstr>
      <vt:lpstr>BP: Advise adults who would benefit from BP lowering to: (cont.)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Cardiovascular Disease: Evidence and Guidelines</dc:title>
  <dc:creator>Ndwong</dc:creator>
  <cp:lastModifiedBy>UCI_Employee</cp:lastModifiedBy>
  <cp:revision>1</cp:revision>
  <dcterms:created xsi:type="dcterms:W3CDTF">2014-05-10T11:22:19Z</dcterms:created>
  <dcterms:modified xsi:type="dcterms:W3CDTF">2014-06-05T00:29:03Z</dcterms:modified>
</cp:coreProperties>
</file>